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44" r:id="rId2"/>
  </p:sldMasterIdLst>
  <p:notesMasterIdLst>
    <p:notesMasterId r:id="rId21"/>
  </p:notesMasterIdLst>
  <p:sldIdLst>
    <p:sldId id="310" r:id="rId3"/>
    <p:sldId id="311" r:id="rId4"/>
    <p:sldId id="262" r:id="rId5"/>
    <p:sldId id="295" r:id="rId6"/>
    <p:sldId id="296" r:id="rId7"/>
    <p:sldId id="303" r:id="rId8"/>
    <p:sldId id="298" r:id="rId9"/>
    <p:sldId id="306" r:id="rId10"/>
    <p:sldId id="299" r:id="rId11"/>
    <p:sldId id="300" r:id="rId12"/>
    <p:sldId id="308" r:id="rId13"/>
    <p:sldId id="304" r:id="rId14"/>
    <p:sldId id="301" r:id="rId15"/>
    <p:sldId id="305" r:id="rId16"/>
    <p:sldId id="302" r:id="rId17"/>
    <p:sldId id="309" r:id="rId18"/>
    <p:sldId id="307" r:id="rId19"/>
    <p:sldId id="31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snapVertSplitter="1" vertBarState="minimized" horzBarState="maximized">
    <p:restoredLeft sz="15679" autoAdjust="0"/>
    <p:restoredTop sz="65591" autoAdjust="0"/>
  </p:normalViewPr>
  <p:slideViewPr>
    <p:cSldViewPr snapToGrid="0">
      <p:cViewPr>
        <p:scale>
          <a:sx n="100" d="100"/>
          <a:sy n="100" d="100"/>
        </p:scale>
        <p:origin x="-1854" y="-58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00" d="100"/>
          <a:sy n="100" d="100"/>
        </p:scale>
        <p:origin x="-3552" y="19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EF6BC4-9A29-4722-9706-9411D02AC008}" type="doc">
      <dgm:prSet loTypeId="urn:microsoft.com/office/officeart/2005/8/layout/equation2" loCatId="process" qsTypeId="urn:microsoft.com/office/officeart/2005/8/quickstyle/simple1" qsCatId="simple" csTypeId="urn:microsoft.com/office/officeart/2005/8/colors/colorful5" csCatId="colorful" phldr="1"/>
      <dgm:spPr/>
      <dgm:t>
        <a:bodyPr/>
        <a:lstStyle/>
        <a:p>
          <a:endParaRPr lang="en-US"/>
        </a:p>
      </dgm:t>
    </dgm:pt>
    <dgm:pt modelId="{4BA9B8C0-60CB-4871-882B-D68AC9F5B352}">
      <dgm:prSet custT="1"/>
      <dgm:spPr>
        <a:solidFill>
          <a:schemeClr val="accent1">
            <a:lumMod val="75000"/>
          </a:schemeClr>
        </a:solidFill>
      </dgm:spPr>
      <dgm:t>
        <a:bodyPr/>
        <a:lstStyle/>
        <a:p>
          <a:pPr rtl="0"/>
          <a:r>
            <a:rPr lang="en-US" sz="1800" dirty="0"/>
            <a:t>Travail social </a:t>
          </a:r>
        </a:p>
      </dgm:t>
    </dgm:pt>
    <dgm:pt modelId="{6AC48497-4299-409A-8514-EC634B5F61F4}" type="parTrans" cxnId="{BE8470EB-CE6C-4224-88B6-00D0F5593FFC}">
      <dgm:prSet/>
      <dgm:spPr/>
      <dgm:t>
        <a:bodyPr/>
        <a:lstStyle/>
        <a:p>
          <a:endParaRPr lang="en-US"/>
        </a:p>
      </dgm:t>
    </dgm:pt>
    <dgm:pt modelId="{EBAEEBAA-0036-491B-A406-C2DB24C7C989}" type="sibTrans" cxnId="{BE8470EB-CE6C-4224-88B6-00D0F5593FFC}">
      <dgm:prSet/>
      <dgm:spPr>
        <a:solidFill>
          <a:srgbClr val="002060"/>
        </a:solidFill>
      </dgm:spPr>
      <dgm:t>
        <a:bodyPr/>
        <a:lstStyle/>
        <a:p>
          <a:endParaRPr lang="en-US"/>
        </a:p>
      </dgm:t>
    </dgm:pt>
    <dgm:pt modelId="{26B7E3BE-DF59-4A93-B7A5-B16EEC281A40}">
      <dgm:prSet custT="1"/>
      <dgm:spPr>
        <a:solidFill>
          <a:schemeClr val="accent1">
            <a:lumMod val="60000"/>
            <a:lumOff val="40000"/>
          </a:schemeClr>
        </a:solidFill>
      </dgm:spPr>
      <dgm:t>
        <a:bodyPr/>
        <a:lstStyle/>
        <a:p>
          <a:pPr rtl="0"/>
          <a:r>
            <a:rPr lang="en-US" sz="1600" dirty="0"/>
            <a:t>Mouvement des femmes</a:t>
          </a:r>
        </a:p>
      </dgm:t>
    </dgm:pt>
    <dgm:pt modelId="{200E9FCF-90AA-41CB-8C87-44F09969FDC6}" type="parTrans" cxnId="{C08148A2-E2A3-4BAC-AB6B-EF329867FAE4}">
      <dgm:prSet/>
      <dgm:spPr/>
      <dgm:t>
        <a:bodyPr/>
        <a:lstStyle/>
        <a:p>
          <a:endParaRPr lang="en-US"/>
        </a:p>
      </dgm:t>
    </dgm:pt>
    <dgm:pt modelId="{C56D4DD9-B5D4-4483-8B62-07FDFB7A0257}" type="sibTrans" cxnId="{C08148A2-E2A3-4BAC-AB6B-EF329867FAE4}">
      <dgm:prSet/>
      <dgm:spPr>
        <a:solidFill>
          <a:srgbClr val="002060"/>
        </a:solidFill>
      </dgm:spPr>
      <dgm:t>
        <a:bodyPr/>
        <a:lstStyle/>
        <a:p>
          <a:endParaRPr lang="en-US"/>
        </a:p>
      </dgm:t>
    </dgm:pt>
    <dgm:pt modelId="{86C70349-31DC-47A9-B687-4670DDBC84D4}">
      <dgm:prSet custT="1"/>
      <dgm:spPr>
        <a:solidFill>
          <a:srgbClr val="00B0F0"/>
        </a:solidFill>
      </dgm:spPr>
      <dgm:t>
        <a:bodyPr/>
        <a:lstStyle/>
        <a:p>
          <a:pPr rtl="0"/>
          <a:r>
            <a:rPr lang="en-US" sz="1800"/>
            <a:t>Théorie du traumatisme</a:t>
          </a:r>
        </a:p>
      </dgm:t>
    </dgm:pt>
    <dgm:pt modelId="{00C0F0A4-2759-401A-B9F4-8B58E010B4E8}" type="parTrans" cxnId="{31A362E0-612E-4105-9810-DA4A01B456FD}">
      <dgm:prSet/>
      <dgm:spPr/>
      <dgm:t>
        <a:bodyPr/>
        <a:lstStyle/>
        <a:p>
          <a:endParaRPr lang="en-US"/>
        </a:p>
      </dgm:t>
    </dgm:pt>
    <dgm:pt modelId="{36CCB8A2-8AB7-46B1-95C9-B7F79EE58BBD}" type="sibTrans" cxnId="{31A362E0-612E-4105-9810-DA4A01B456FD}">
      <dgm:prSet/>
      <dgm:spPr>
        <a:solidFill>
          <a:srgbClr val="002060"/>
        </a:solidFill>
      </dgm:spPr>
      <dgm:t>
        <a:bodyPr/>
        <a:lstStyle/>
        <a:p>
          <a:endParaRPr lang="en-US"/>
        </a:p>
      </dgm:t>
    </dgm:pt>
    <dgm:pt modelId="{C18FED25-90EF-441A-84C3-D0CB8353D653}">
      <dgm:prSet/>
      <dgm:spPr>
        <a:solidFill>
          <a:schemeClr val="accent1"/>
        </a:solidFill>
      </dgm:spPr>
      <dgm:t>
        <a:bodyPr/>
        <a:lstStyle/>
        <a:p>
          <a:pPr rtl="0"/>
          <a:r>
            <a:t>Approche axée sur les survivantes  </a:t>
          </a:r>
        </a:p>
      </dgm:t>
    </dgm:pt>
    <dgm:pt modelId="{120F9343-02FC-41AE-A4C8-04CBF2F8F649}" type="parTrans" cxnId="{743269BD-6303-4BF4-AC95-708430C6E681}">
      <dgm:prSet/>
      <dgm:spPr/>
      <dgm:t>
        <a:bodyPr/>
        <a:lstStyle/>
        <a:p>
          <a:endParaRPr lang="en-US"/>
        </a:p>
      </dgm:t>
    </dgm:pt>
    <dgm:pt modelId="{87A1F8E3-CBF7-4ED9-870B-CCD3F979EFD3}" type="sibTrans" cxnId="{743269BD-6303-4BF4-AC95-708430C6E681}">
      <dgm:prSet/>
      <dgm:spPr/>
      <dgm:t>
        <a:bodyPr/>
        <a:lstStyle/>
        <a:p>
          <a:endParaRPr lang="en-US"/>
        </a:p>
      </dgm:t>
    </dgm:pt>
    <dgm:pt modelId="{8C4231E7-25A3-4FA9-AAB4-414A998FFB50}" type="pres">
      <dgm:prSet presAssocID="{F2EF6BC4-9A29-4722-9706-9411D02AC008}" presName="Name0" presStyleCnt="0">
        <dgm:presLayoutVars>
          <dgm:dir/>
          <dgm:resizeHandles val="exact"/>
        </dgm:presLayoutVars>
      </dgm:prSet>
      <dgm:spPr/>
      <dgm:t>
        <a:bodyPr/>
        <a:lstStyle/>
        <a:p>
          <a:endParaRPr lang="en-GB"/>
        </a:p>
      </dgm:t>
    </dgm:pt>
    <dgm:pt modelId="{D04820E0-7D7B-4DF9-ACE4-87ABF3CC0E6D}" type="pres">
      <dgm:prSet presAssocID="{F2EF6BC4-9A29-4722-9706-9411D02AC008}" presName="vNodes" presStyleCnt="0"/>
      <dgm:spPr/>
    </dgm:pt>
    <dgm:pt modelId="{68603357-C862-4ABF-9A83-7B20652C994E}" type="pres">
      <dgm:prSet presAssocID="{4BA9B8C0-60CB-4871-882B-D68AC9F5B352}" presName="node" presStyleLbl="node1" presStyleIdx="0" presStyleCnt="4" custScaleX="127253" custScaleY="126477">
        <dgm:presLayoutVars>
          <dgm:bulletEnabled val="1"/>
        </dgm:presLayoutVars>
      </dgm:prSet>
      <dgm:spPr/>
      <dgm:t>
        <a:bodyPr/>
        <a:lstStyle/>
        <a:p>
          <a:endParaRPr lang="en-GB"/>
        </a:p>
      </dgm:t>
    </dgm:pt>
    <dgm:pt modelId="{4A15DEC1-90C4-422A-9115-2E42A1390FDF}" type="pres">
      <dgm:prSet presAssocID="{EBAEEBAA-0036-491B-A406-C2DB24C7C989}" presName="spacerT" presStyleCnt="0"/>
      <dgm:spPr/>
    </dgm:pt>
    <dgm:pt modelId="{AA99E63E-9E57-400D-B16E-BE138E071558}" type="pres">
      <dgm:prSet presAssocID="{EBAEEBAA-0036-491B-A406-C2DB24C7C989}" presName="sibTrans" presStyleLbl="sibTrans2D1" presStyleIdx="0" presStyleCnt="3"/>
      <dgm:spPr/>
      <dgm:t>
        <a:bodyPr/>
        <a:lstStyle/>
        <a:p>
          <a:endParaRPr lang="en-GB"/>
        </a:p>
      </dgm:t>
    </dgm:pt>
    <dgm:pt modelId="{25118E2A-25B5-4B69-8DE2-93879622F07A}" type="pres">
      <dgm:prSet presAssocID="{EBAEEBAA-0036-491B-A406-C2DB24C7C989}" presName="spacerB" presStyleCnt="0"/>
      <dgm:spPr/>
    </dgm:pt>
    <dgm:pt modelId="{2DC6A461-5A17-42A9-BF02-C3C23ACC953F}" type="pres">
      <dgm:prSet presAssocID="{26B7E3BE-DF59-4A93-B7A5-B16EEC281A40}" presName="node" presStyleLbl="node1" presStyleIdx="1" presStyleCnt="4" custScaleX="126503" custScaleY="122678">
        <dgm:presLayoutVars>
          <dgm:bulletEnabled val="1"/>
        </dgm:presLayoutVars>
      </dgm:prSet>
      <dgm:spPr/>
      <dgm:t>
        <a:bodyPr/>
        <a:lstStyle/>
        <a:p>
          <a:endParaRPr lang="en-GB"/>
        </a:p>
      </dgm:t>
    </dgm:pt>
    <dgm:pt modelId="{D967C742-A8E3-4CC6-BBB7-4C103C0ABA8E}" type="pres">
      <dgm:prSet presAssocID="{C56D4DD9-B5D4-4483-8B62-07FDFB7A0257}" presName="spacerT" presStyleCnt="0"/>
      <dgm:spPr/>
    </dgm:pt>
    <dgm:pt modelId="{8E22A209-90AD-4802-B0A4-6890B46E1FFC}" type="pres">
      <dgm:prSet presAssocID="{C56D4DD9-B5D4-4483-8B62-07FDFB7A0257}" presName="sibTrans" presStyleLbl="sibTrans2D1" presStyleIdx="1" presStyleCnt="3"/>
      <dgm:spPr/>
      <dgm:t>
        <a:bodyPr/>
        <a:lstStyle/>
        <a:p>
          <a:endParaRPr lang="en-GB"/>
        </a:p>
      </dgm:t>
    </dgm:pt>
    <dgm:pt modelId="{D0ECBD4B-AABB-46EB-A89F-E1217110EC85}" type="pres">
      <dgm:prSet presAssocID="{C56D4DD9-B5D4-4483-8B62-07FDFB7A0257}" presName="spacerB" presStyleCnt="0"/>
      <dgm:spPr/>
    </dgm:pt>
    <dgm:pt modelId="{2B190C16-5057-4224-BA13-60C6B22C2412}" type="pres">
      <dgm:prSet presAssocID="{86C70349-31DC-47A9-B687-4670DDBC84D4}" presName="node" presStyleLbl="node1" presStyleIdx="2" presStyleCnt="4" custScaleX="125272" custScaleY="125541">
        <dgm:presLayoutVars>
          <dgm:bulletEnabled val="1"/>
        </dgm:presLayoutVars>
      </dgm:prSet>
      <dgm:spPr/>
      <dgm:t>
        <a:bodyPr/>
        <a:lstStyle/>
        <a:p>
          <a:endParaRPr lang="en-GB"/>
        </a:p>
      </dgm:t>
    </dgm:pt>
    <dgm:pt modelId="{7024FA64-3E30-43D4-A4E7-FCC7480D4D5C}" type="pres">
      <dgm:prSet presAssocID="{F2EF6BC4-9A29-4722-9706-9411D02AC008}" presName="sibTransLast" presStyleLbl="sibTrans2D1" presStyleIdx="2" presStyleCnt="3"/>
      <dgm:spPr/>
      <dgm:t>
        <a:bodyPr/>
        <a:lstStyle/>
        <a:p>
          <a:endParaRPr lang="en-GB"/>
        </a:p>
      </dgm:t>
    </dgm:pt>
    <dgm:pt modelId="{E25C1972-BCE4-44CF-B9A0-29A561F055BE}" type="pres">
      <dgm:prSet presAssocID="{F2EF6BC4-9A29-4722-9706-9411D02AC008}" presName="connectorText" presStyleLbl="sibTrans2D1" presStyleIdx="2" presStyleCnt="3"/>
      <dgm:spPr/>
      <dgm:t>
        <a:bodyPr/>
        <a:lstStyle/>
        <a:p>
          <a:endParaRPr lang="en-GB"/>
        </a:p>
      </dgm:t>
    </dgm:pt>
    <dgm:pt modelId="{5CB35FD0-D21C-4F73-926C-BDED95C610F0}" type="pres">
      <dgm:prSet presAssocID="{F2EF6BC4-9A29-4722-9706-9411D02AC008}" presName="lastNode" presStyleLbl="node1" presStyleIdx="3" presStyleCnt="4" custScaleX="123831" custScaleY="117213" custLinFactNeighborX="24807">
        <dgm:presLayoutVars>
          <dgm:bulletEnabled val="1"/>
        </dgm:presLayoutVars>
      </dgm:prSet>
      <dgm:spPr/>
      <dgm:t>
        <a:bodyPr/>
        <a:lstStyle/>
        <a:p>
          <a:endParaRPr lang="en-GB"/>
        </a:p>
      </dgm:t>
    </dgm:pt>
  </dgm:ptLst>
  <dgm:cxnLst>
    <dgm:cxn modelId="{C393411E-CCB4-4B40-BD18-2FF8F96154FD}" type="presOf" srcId="{36CCB8A2-8AB7-46B1-95C9-B7F79EE58BBD}" destId="{7024FA64-3E30-43D4-A4E7-FCC7480D4D5C}" srcOrd="0" destOrd="0" presId="urn:microsoft.com/office/officeart/2005/8/layout/equation2"/>
    <dgm:cxn modelId="{9B4A7846-E489-4A72-A517-0B930FD36308}" type="presOf" srcId="{C18FED25-90EF-441A-84C3-D0CB8353D653}" destId="{5CB35FD0-D21C-4F73-926C-BDED95C610F0}" srcOrd="0" destOrd="0" presId="urn:microsoft.com/office/officeart/2005/8/layout/equation2"/>
    <dgm:cxn modelId="{3D3B445C-28FF-4A67-831A-0BF1430B19A9}" type="presOf" srcId="{26B7E3BE-DF59-4A93-B7A5-B16EEC281A40}" destId="{2DC6A461-5A17-42A9-BF02-C3C23ACC953F}" srcOrd="0" destOrd="0" presId="urn:microsoft.com/office/officeart/2005/8/layout/equation2"/>
    <dgm:cxn modelId="{BE8470EB-CE6C-4224-88B6-00D0F5593FFC}" srcId="{F2EF6BC4-9A29-4722-9706-9411D02AC008}" destId="{4BA9B8C0-60CB-4871-882B-D68AC9F5B352}" srcOrd="0" destOrd="0" parTransId="{6AC48497-4299-409A-8514-EC634B5F61F4}" sibTransId="{EBAEEBAA-0036-491B-A406-C2DB24C7C989}"/>
    <dgm:cxn modelId="{8EF24668-B026-4D39-B46C-CEF671726AA0}" type="presOf" srcId="{C56D4DD9-B5D4-4483-8B62-07FDFB7A0257}" destId="{8E22A209-90AD-4802-B0A4-6890B46E1FFC}" srcOrd="0" destOrd="0" presId="urn:microsoft.com/office/officeart/2005/8/layout/equation2"/>
    <dgm:cxn modelId="{C3F7F885-BB0A-4244-A755-047038CF8294}" type="presOf" srcId="{36CCB8A2-8AB7-46B1-95C9-B7F79EE58BBD}" destId="{E25C1972-BCE4-44CF-B9A0-29A561F055BE}" srcOrd="1" destOrd="0" presId="urn:microsoft.com/office/officeart/2005/8/layout/equation2"/>
    <dgm:cxn modelId="{38C2C5FA-C4FB-47DA-B900-C57D9DEF5C52}" type="presOf" srcId="{4BA9B8C0-60CB-4871-882B-D68AC9F5B352}" destId="{68603357-C862-4ABF-9A83-7B20652C994E}" srcOrd="0" destOrd="0" presId="urn:microsoft.com/office/officeart/2005/8/layout/equation2"/>
    <dgm:cxn modelId="{C33F1D04-16D0-4369-92FC-7A8142ABFA03}" type="presOf" srcId="{F2EF6BC4-9A29-4722-9706-9411D02AC008}" destId="{8C4231E7-25A3-4FA9-AAB4-414A998FFB50}" srcOrd="0" destOrd="0" presId="urn:microsoft.com/office/officeart/2005/8/layout/equation2"/>
    <dgm:cxn modelId="{F76B2AE3-2DDE-47EC-A4DE-A8EFB0822DDF}" type="presOf" srcId="{EBAEEBAA-0036-491B-A406-C2DB24C7C989}" destId="{AA99E63E-9E57-400D-B16E-BE138E071558}" srcOrd="0" destOrd="0" presId="urn:microsoft.com/office/officeart/2005/8/layout/equation2"/>
    <dgm:cxn modelId="{AF09DCE9-0AD2-4B35-8859-9A8DC5847946}" type="presOf" srcId="{86C70349-31DC-47A9-B687-4670DDBC84D4}" destId="{2B190C16-5057-4224-BA13-60C6B22C2412}" srcOrd="0" destOrd="0" presId="urn:microsoft.com/office/officeart/2005/8/layout/equation2"/>
    <dgm:cxn modelId="{743269BD-6303-4BF4-AC95-708430C6E681}" srcId="{F2EF6BC4-9A29-4722-9706-9411D02AC008}" destId="{C18FED25-90EF-441A-84C3-D0CB8353D653}" srcOrd="3" destOrd="0" parTransId="{120F9343-02FC-41AE-A4C8-04CBF2F8F649}" sibTransId="{87A1F8E3-CBF7-4ED9-870B-CCD3F979EFD3}"/>
    <dgm:cxn modelId="{31A362E0-612E-4105-9810-DA4A01B456FD}" srcId="{F2EF6BC4-9A29-4722-9706-9411D02AC008}" destId="{86C70349-31DC-47A9-B687-4670DDBC84D4}" srcOrd="2" destOrd="0" parTransId="{00C0F0A4-2759-401A-B9F4-8B58E010B4E8}" sibTransId="{36CCB8A2-8AB7-46B1-95C9-B7F79EE58BBD}"/>
    <dgm:cxn modelId="{C08148A2-E2A3-4BAC-AB6B-EF329867FAE4}" srcId="{F2EF6BC4-9A29-4722-9706-9411D02AC008}" destId="{26B7E3BE-DF59-4A93-B7A5-B16EEC281A40}" srcOrd="1" destOrd="0" parTransId="{200E9FCF-90AA-41CB-8C87-44F09969FDC6}" sibTransId="{C56D4DD9-B5D4-4483-8B62-07FDFB7A0257}"/>
    <dgm:cxn modelId="{FB34B0BC-5830-46EC-AB20-C3004186032A}" type="presParOf" srcId="{8C4231E7-25A3-4FA9-AAB4-414A998FFB50}" destId="{D04820E0-7D7B-4DF9-ACE4-87ABF3CC0E6D}" srcOrd="0" destOrd="0" presId="urn:microsoft.com/office/officeart/2005/8/layout/equation2"/>
    <dgm:cxn modelId="{300B31C9-C056-4F85-AD3E-02202DA8B04C}" type="presParOf" srcId="{D04820E0-7D7B-4DF9-ACE4-87ABF3CC0E6D}" destId="{68603357-C862-4ABF-9A83-7B20652C994E}" srcOrd="0" destOrd="0" presId="urn:microsoft.com/office/officeart/2005/8/layout/equation2"/>
    <dgm:cxn modelId="{04E7BBA7-12A9-409D-95AE-017D4CE74E00}" type="presParOf" srcId="{D04820E0-7D7B-4DF9-ACE4-87ABF3CC0E6D}" destId="{4A15DEC1-90C4-422A-9115-2E42A1390FDF}" srcOrd="1" destOrd="0" presId="urn:microsoft.com/office/officeart/2005/8/layout/equation2"/>
    <dgm:cxn modelId="{604FA040-1556-4B10-AE49-63848A7FBFBC}" type="presParOf" srcId="{D04820E0-7D7B-4DF9-ACE4-87ABF3CC0E6D}" destId="{AA99E63E-9E57-400D-B16E-BE138E071558}" srcOrd="2" destOrd="0" presId="urn:microsoft.com/office/officeart/2005/8/layout/equation2"/>
    <dgm:cxn modelId="{A18BEA1A-9A5D-40B3-AFF7-A93342159D4D}" type="presParOf" srcId="{D04820E0-7D7B-4DF9-ACE4-87ABF3CC0E6D}" destId="{25118E2A-25B5-4B69-8DE2-93879622F07A}" srcOrd="3" destOrd="0" presId="urn:microsoft.com/office/officeart/2005/8/layout/equation2"/>
    <dgm:cxn modelId="{8A4867FD-1368-4035-B19E-2241FFE04D20}" type="presParOf" srcId="{D04820E0-7D7B-4DF9-ACE4-87ABF3CC0E6D}" destId="{2DC6A461-5A17-42A9-BF02-C3C23ACC953F}" srcOrd="4" destOrd="0" presId="urn:microsoft.com/office/officeart/2005/8/layout/equation2"/>
    <dgm:cxn modelId="{CC130F0F-7342-4B90-852B-B020C1D00D60}" type="presParOf" srcId="{D04820E0-7D7B-4DF9-ACE4-87ABF3CC0E6D}" destId="{D967C742-A8E3-4CC6-BBB7-4C103C0ABA8E}" srcOrd="5" destOrd="0" presId="urn:microsoft.com/office/officeart/2005/8/layout/equation2"/>
    <dgm:cxn modelId="{EFC04213-6C06-4AC4-B629-D570571699AC}" type="presParOf" srcId="{D04820E0-7D7B-4DF9-ACE4-87ABF3CC0E6D}" destId="{8E22A209-90AD-4802-B0A4-6890B46E1FFC}" srcOrd="6" destOrd="0" presId="urn:microsoft.com/office/officeart/2005/8/layout/equation2"/>
    <dgm:cxn modelId="{05201A83-2752-45E0-9BEA-B75754F4E294}" type="presParOf" srcId="{D04820E0-7D7B-4DF9-ACE4-87ABF3CC0E6D}" destId="{D0ECBD4B-AABB-46EB-A89F-E1217110EC85}" srcOrd="7" destOrd="0" presId="urn:microsoft.com/office/officeart/2005/8/layout/equation2"/>
    <dgm:cxn modelId="{41C3496F-558D-4FFD-9337-A22E8F16C0D0}" type="presParOf" srcId="{D04820E0-7D7B-4DF9-ACE4-87ABF3CC0E6D}" destId="{2B190C16-5057-4224-BA13-60C6B22C2412}" srcOrd="8" destOrd="0" presId="urn:microsoft.com/office/officeart/2005/8/layout/equation2"/>
    <dgm:cxn modelId="{A257F01F-B032-4E65-8D8C-64291A2D7B70}" type="presParOf" srcId="{8C4231E7-25A3-4FA9-AAB4-414A998FFB50}" destId="{7024FA64-3E30-43D4-A4E7-FCC7480D4D5C}" srcOrd="1" destOrd="0" presId="urn:microsoft.com/office/officeart/2005/8/layout/equation2"/>
    <dgm:cxn modelId="{B5ACF063-3EAF-4E62-8789-D84BD3116236}" type="presParOf" srcId="{7024FA64-3E30-43D4-A4E7-FCC7480D4D5C}" destId="{E25C1972-BCE4-44CF-B9A0-29A561F055BE}" srcOrd="0" destOrd="0" presId="urn:microsoft.com/office/officeart/2005/8/layout/equation2"/>
    <dgm:cxn modelId="{AFE30A3D-18A1-449F-A66B-7A60DBC7984D}" type="presParOf" srcId="{8C4231E7-25A3-4FA9-AAB4-414A998FFB50}" destId="{5CB35FD0-D21C-4F73-926C-BDED95C610F0}"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603357-C862-4ABF-9A83-7B20652C994E}">
      <dsp:nvSpPr>
        <dsp:cNvPr id="0" name=""/>
        <dsp:cNvSpPr/>
      </dsp:nvSpPr>
      <dsp:spPr>
        <a:xfrm>
          <a:off x="313254" y="1394"/>
          <a:ext cx="1433287" cy="1424547"/>
        </a:xfrm>
        <a:prstGeom prst="ellipse">
          <a:avLst/>
        </a:prstGeom>
        <a:solidFill>
          <a:schemeClr val="accent1">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n-US" sz="1800" kern="1200" dirty="0"/>
            <a:t>Travail social </a:t>
          </a:r>
        </a:p>
      </dsp:txBody>
      <dsp:txXfrm>
        <a:off x="523154" y="210014"/>
        <a:ext cx="1013487" cy="1007307"/>
      </dsp:txXfrm>
    </dsp:sp>
    <dsp:sp modelId="{AA99E63E-9E57-400D-B16E-BE138E071558}">
      <dsp:nvSpPr>
        <dsp:cNvPr id="0" name=""/>
        <dsp:cNvSpPr/>
      </dsp:nvSpPr>
      <dsp:spPr>
        <a:xfrm>
          <a:off x="703262" y="1517400"/>
          <a:ext cx="653271" cy="653271"/>
        </a:xfrm>
        <a:prstGeom prst="mathPlus">
          <a:avLst/>
        </a:prstGeom>
        <a:solidFill>
          <a:srgbClr val="00206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789853" y="1767211"/>
        <a:ext cx="480089" cy="153649"/>
      </dsp:txXfrm>
    </dsp:sp>
    <dsp:sp modelId="{2DC6A461-5A17-42A9-BF02-C3C23ACC953F}">
      <dsp:nvSpPr>
        <dsp:cNvPr id="0" name=""/>
        <dsp:cNvSpPr/>
      </dsp:nvSpPr>
      <dsp:spPr>
        <a:xfrm>
          <a:off x="317478" y="2262129"/>
          <a:ext cx="1424840" cy="1381758"/>
        </a:xfrm>
        <a:prstGeom prst="ellipse">
          <a:avLst/>
        </a:prstGeom>
        <a:solidFill>
          <a:schemeClr val="accent1">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kern="1200" dirty="0"/>
            <a:t>Mouvement des femmes</a:t>
          </a:r>
        </a:p>
      </dsp:txBody>
      <dsp:txXfrm>
        <a:off x="526141" y="2464483"/>
        <a:ext cx="1007514" cy="977050"/>
      </dsp:txXfrm>
    </dsp:sp>
    <dsp:sp modelId="{8E22A209-90AD-4802-B0A4-6890B46E1FFC}">
      <dsp:nvSpPr>
        <dsp:cNvPr id="0" name=""/>
        <dsp:cNvSpPr/>
      </dsp:nvSpPr>
      <dsp:spPr>
        <a:xfrm>
          <a:off x="703262" y="3735345"/>
          <a:ext cx="653271" cy="653271"/>
        </a:xfrm>
        <a:prstGeom prst="mathPlus">
          <a:avLst/>
        </a:prstGeom>
        <a:solidFill>
          <a:srgbClr val="00206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789853" y="3985156"/>
        <a:ext cx="480089" cy="153649"/>
      </dsp:txXfrm>
    </dsp:sp>
    <dsp:sp modelId="{2B190C16-5057-4224-BA13-60C6B22C2412}">
      <dsp:nvSpPr>
        <dsp:cNvPr id="0" name=""/>
        <dsp:cNvSpPr/>
      </dsp:nvSpPr>
      <dsp:spPr>
        <a:xfrm>
          <a:off x="324410" y="4480074"/>
          <a:ext cx="1410975" cy="1414005"/>
        </a:xfrm>
        <a:prstGeom prst="ellipse">
          <a:avLst/>
        </a:prstGeom>
        <a:solidFill>
          <a:srgbClr val="00B0F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n-US" sz="1800" kern="1200"/>
            <a:t>Théorie du traumatisme</a:t>
          </a:r>
        </a:p>
      </dsp:txBody>
      <dsp:txXfrm>
        <a:off x="531043" y="4687150"/>
        <a:ext cx="997709" cy="999853"/>
      </dsp:txXfrm>
    </dsp:sp>
    <dsp:sp modelId="{7024FA64-3E30-43D4-A4E7-FCC7480D4D5C}">
      <dsp:nvSpPr>
        <dsp:cNvPr id="0" name=""/>
        <dsp:cNvSpPr/>
      </dsp:nvSpPr>
      <dsp:spPr>
        <a:xfrm>
          <a:off x="1957402" y="2738239"/>
          <a:ext cx="447024" cy="418994"/>
        </a:xfrm>
        <a:prstGeom prst="rightArrow">
          <a:avLst>
            <a:gd name="adj1" fmla="val 60000"/>
            <a:gd name="adj2" fmla="val 50000"/>
          </a:avLst>
        </a:prstGeom>
        <a:solidFill>
          <a:srgbClr val="00206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1957402" y="2822038"/>
        <a:ext cx="321326" cy="251396"/>
      </dsp:txXfrm>
    </dsp:sp>
    <dsp:sp modelId="{5CB35FD0-D21C-4F73-926C-BDED95C610F0}">
      <dsp:nvSpPr>
        <dsp:cNvPr id="0" name=""/>
        <dsp:cNvSpPr/>
      </dsp:nvSpPr>
      <dsp:spPr>
        <a:xfrm>
          <a:off x="2589984" y="1627532"/>
          <a:ext cx="2789489" cy="2640408"/>
        </a:xfrm>
        <a:prstGeom prst="ellipse">
          <a:avLst/>
        </a:prstGeom>
        <a:solidFill>
          <a:schemeClr val="accent1"/>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rtl="0">
            <a:lnSpc>
              <a:spcPct val="90000"/>
            </a:lnSpc>
            <a:spcBef>
              <a:spcPct val="0"/>
            </a:spcBef>
            <a:spcAft>
              <a:spcPct val="35000"/>
            </a:spcAft>
          </a:pPr>
          <a:r>
            <a:rPr sz="3000" kern="1200"/>
            <a:t>Approche axée sur les survivantes  </a:t>
          </a:r>
        </a:p>
      </dsp:txBody>
      <dsp:txXfrm>
        <a:off x="2998495" y="2014211"/>
        <a:ext cx="1972467" cy="1867050"/>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7/21/2017</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fr-FR"/>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b="1" dirty="0"/>
              <a:t>Remarque :  Il s'agit simplement d'une diapositive de couverture. Elle ne fait pas partie des diapositives numérotées dans le Guide du formateur.</a:t>
            </a:r>
            <a:r>
              <a:rPr lang="fr-FR" smtClean="0"/>
              <a:t>  </a:t>
            </a:r>
          </a:p>
          <a:p>
            <a:pPr eaLnBrk="1" hangingPunct="1">
              <a:spcBef>
                <a:spcPct val="0"/>
              </a:spcBef>
            </a:pPr>
            <a:endParaRPr lang="fr-FR" dirty="0"/>
          </a:p>
        </p:txBody>
      </p:sp>
      <p:sp>
        <p:nvSpPr>
          <p:cNvPr id="33796" name="Slide Number Placeholder 3"/>
          <p:cNvSpPr>
            <a:spLocks noGrp="1"/>
          </p:cNvSpPr>
          <p:nvPr>
            <p:ph type="sldNum" sz="quarter" idx="5"/>
          </p:nvPr>
        </p:nvSpPr>
        <p:spPr bwMode="auto">
          <a:noFill/>
          <a:ln>
            <a:miter lim="800000"/>
            <a:headEnd/>
            <a:tailEnd/>
          </a:ln>
        </p:spPr>
        <p:txBody>
          <a:bodyPr/>
          <a:lstStyle/>
          <a:p>
            <a:fld id="{6B50E068-5435-4A7C-97E9-DFFC9F13A327}" type="slidenum">
              <a:rPr lang="en-US">
                <a:solidFill>
                  <a:prstClr val="black"/>
                </a:solidFill>
              </a:rPr>
              <a:pPr/>
              <a:t>1</a:t>
            </a:fld>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 mouvement des femmes reconnaît par ailleurs le rôle central de l'autonomisation dans le processus de guérison et de rétablissement. Comme indiqué sur la diapositive précédente, l'un de nos objectifs en tant qu'intervenant est d'aider la survivante à établir des liens entre ses propres expériences et les inégalités de pouvoir contextuelles plus larges. Le partage de connaissances est un moyen de favoriser l'autonomisation des survivantes avec lesquelles nous travaillons. Cela permet aux survivantes d'exprimer leurs émotions, notamment leur colère face à leurs expériences et les restrictions sociales plus larges auxquelles elles sont confrontées. En tant qu'intervenant, il est important de bien comprendre que la colère est une réaction normale face aux expériences de violence et au sentiment d'impuissance, même s'il s'agit d'une réaction moins bien acceptée par les autres membres de la communauté de la survivante et qu'il peut être difficile pour les intervenants d'y être confrontés. Vous pouvez expliquer à la survivante que la colère est une réaction normale, et l'aider à trouver des moyens de l'exprimer de manière constructive, en s'engageant dans l'activisme ou en participant à des rencontres avec d'autres femmes, par exemple.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10</a:t>
            </a:fld>
            <a:endParaRPr lang="fr-FR"/>
          </a:p>
        </p:txBody>
      </p:sp>
    </p:spTree>
    <p:extLst>
      <p:ext uri="{BB962C8B-B14F-4D97-AF65-F5344CB8AC3E}">
        <p14:creationId xmlns:p14="http://schemas.microsoft.com/office/powerpoint/2010/main" val="4094747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smtClean="0"/>
              <a:t>J'ai besoin d'un volontaire pour faire le jeu de rôle avec moi. Je serai l'intervenant et vous serez la survivante. Je vais vous demander de réfléchir à une survivante avec laquelle vous avez travaillé pour cet exercice, et de jouer le rôle de cette survivante. N'oubliez pas de ne pas mentionner son nom et toute autre information permettant de l'identifier.   </a:t>
            </a:r>
            <a:r>
              <a:rPr lang="fr-FR" b="1" dirty="0"/>
              <a:t>**Fournissez le jeu de rôle au volontaire – Document 7.2*</a:t>
            </a:r>
          </a:p>
          <a:p>
            <a:pPr algn="l"/>
            <a:endParaRPr lang="fr-FR" dirty="0"/>
          </a:p>
          <a:p>
            <a:pPr marL="0" indent="0" algn="l">
              <a:buNone/>
            </a:pPr>
            <a:r>
              <a:rPr lang="fr-FR" smtClean="0"/>
              <a:t>À mesure que nous avancerons dans le jeu de rôle, les membres du groupe qui observent la scène devront prendre des notes sur la façon dont j'interagis en tant qu'intervenant. Réfléchissez : quels aspects de la théorie féministe sont utilisés ? Quels aspects manquent ?</a:t>
            </a:r>
          </a:p>
          <a:p>
            <a:pPr marL="0" indent="0" algn="l">
              <a:buNone/>
            </a:pPr>
            <a:endParaRPr lang="fr-FR" dirty="0"/>
          </a:p>
          <a:p>
            <a:pPr marL="0" indent="0" algn="l">
              <a:buNone/>
            </a:pPr>
            <a:r>
              <a:rPr lang="fr-FR" smtClean="0"/>
              <a:t>En groupe, nous discuterons de ce que vous avez trouvé pour identifier les points forts et les aspects à améliorer en tant qu'intervenant.</a:t>
            </a:r>
            <a:endParaRPr lang="fr-FR" dirty="0"/>
          </a:p>
          <a:p>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a:t>
            </a:r>
            <a:r>
              <a:rPr lang="fr-FR" b="1" dirty="0"/>
              <a:t>Revenir au début et faire un débriefing. Le formateur doit veiller à exécuter certains aspects correctement et d'autres moins bien. Pendant le débriefing, aidez les participants à les identifier s'ils ne les ont pas tous trouvés.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11</a:t>
            </a:fld>
            <a:endParaRPr lang="fr-FR"/>
          </a:p>
        </p:txBody>
      </p:sp>
    </p:spTree>
    <p:extLst>
      <p:ext uri="{BB962C8B-B14F-4D97-AF65-F5344CB8AC3E}">
        <p14:creationId xmlns:p14="http://schemas.microsoft.com/office/powerpoint/2010/main" val="939958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fr-FR" smtClean="0"/>
              <a:t>Le schéma présenté ici est similaire au modèle écologique que nous avons déjà vu. Toutefois, il montre les formes de contraintes qui entourent une survivante. Premièrement, elle ne peut pas exprimer son potentiel en raison de la violence qu'elle subit. Deuxièmement, les structures qui l'entourent (notamment sa famille, les systèmes communautaires, les prestataires de services, etc.) ne l'aident pas à accéder aux services et/ou limitent fortement ses opportunités dans la vie. Troisièmement, les normes sociales et culturelles qui conditionnent sa place dans la vie sont oppressives. Tous ces obstacles réduisent l'espace dont disposent les femmes et les filles pour réaliser leur potentiel, ce qui entrave leur accès aux ressources, au pouvoir et aux opportunités. Lorsque nous travaillons avec des survivantes, notre objectif ultime est de réduire le sentiment d'impuissance qu'elles éprouvent en évitant les violences et en traitant leurs conséquences lorsqu'elles surviennent (cliquez pour voir l'animation), en démantelant les structures qui bloquent les femmes ou les filles ou qui ne leur sont pas favorables (cliquez pour voir l'animation) et en modifiant les normes sociales qui tolèrent la violence et limitent leurs possibilités dans la vie (cliquez pour voir l'animation) – ce qui permet aux femmes et aux filles d'accéder au pouvoir, aux ressources et aux opportunités. </a:t>
            </a:r>
          </a:p>
          <a:p>
            <a:pPr>
              <a:defRPr/>
            </a:pPr>
            <a:endParaRPr lang="fr-FR" baseline="0" dirty="0"/>
          </a:p>
          <a:p>
            <a:pPr>
              <a:defRPr/>
            </a:pPr>
            <a:r>
              <a:rPr lang="fr-FR" smtClean="0"/>
              <a:t>Même s'il est évident que la gestion des cas ne pourra pas atteindre seule cet objectif primordial, l'atténuation des conséquences de la violence est un aspect important du processus. </a:t>
            </a:r>
            <a:endParaRPr lang="fr-FR" dirty="0"/>
          </a:p>
        </p:txBody>
      </p:sp>
      <p:sp>
        <p:nvSpPr>
          <p:cNvPr id="4" name="Slide Number Placeholder 3"/>
          <p:cNvSpPr>
            <a:spLocks noGrp="1"/>
          </p:cNvSpPr>
          <p:nvPr>
            <p:ph type="sldNum" sz="quarter" idx="10"/>
          </p:nvPr>
        </p:nvSpPr>
        <p:spPr/>
        <p:txBody>
          <a:bodyPr/>
          <a:lstStyle/>
          <a:p>
            <a:fld id="{C33E9D9E-63E5-4119-88C8-AEE9E66484CB}" type="slidenum">
              <a:rPr lang="en-US" smtClean="0"/>
              <a:pPr/>
              <a:t>12</a:t>
            </a:fld>
            <a:endParaRPr lang="fr-FR"/>
          </a:p>
        </p:txBody>
      </p:sp>
    </p:spTree>
    <p:extLst>
      <p:ext uri="{BB962C8B-B14F-4D97-AF65-F5344CB8AC3E}">
        <p14:creationId xmlns:p14="http://schemas.microsoft.com/office/powerpoint/2010/main" val="1701598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Même si nous n'utilisons pas le terme traumatisme dans notre travail, les violences et l'exploitation que subissent les survivantes sont souvent des expériences traumatisantes. </a:t>
            </a:r>
          </a:p>
          <a:p>
            <a:endParaRPr lang="fr-FR" baseline="0" dirty="0"/>
          </a:p>
          <a:p>
            <a:r>
              <a:rPr lang="fr-FR" smtClean="0"/>
              <a:t>La gestion des cas est souvent liée aux interventions liées à la santé mentale et au soutien psychosocial, et cela en fait d'ailleurs partie. Bien que la gestion des cas ne soit pas comparable à la thérapie, elle doit être liée à des soins psychiatriques spécialisés dans la mesure du possible, et les intervenants doivent comprendre le traumatisme et connaître les principes qui guident le traitement des traumatismes afin d'offrir des services de gestion des cas qui en tiennent compte. Parmi ces principes figurent le respect et le regard positif, qui prévoit que l'intervenant doit respecter la volonté de la survivante et le courage qu'il lui faut pour obtenir des services et être capable de reconnaître sa capacité à guérir et à se reconstruire en dépassant le traumatisme qu'elle a subi. Le second principe vise à assurer la sécurité, tant sur le plan physique que psychologique, en garantissant que la survivante sera physiquement protégée par les prestataires de services avec lesquels elle prend contact et que le lieu est sûr, et en veillant à ce qu'elle ne soit pas critiquée, jugée, rejetée, humiliée, interrompue, détestée ou mal comprise lorsqu'elle bénéficie des services. Le troisième principe vise à restaurer les liens entre la survivante et sa communauté. Le rétablissement après un traumatisme se produit surtout dans le contexte des relations, de la restauration de la confiance et de la reconstruction de l'autonomie, de l'initiative, de la capacité, de l'identité et de l'intimité.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13</a:t>
            </a:fld>
            <a:endParaRPr lang="fr-FR"/>
          </a:p>
        </p:txBody>
      </p:sp>
    </p:spTree>
    <p:extLst>
      <p:ext uri="{BB962C8B-B14F-4D97-AF65-F5344CB8AC3E}">
        <p14:creationId xmlns:p14="http://schemas.microsoft.com/office/powerpoint/2010/main" val="31267330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smtClean="0"/>
              <a:t>Répartissez les participants en trois groupes. Chaque groupe recevra un jeu de fiches sur lesquelles figurent des affirmations. Chaque affirmation représente un aspect clé d'une ou plusieurs des trois théories dont nous avons parlé aujourd'hui : le travail social, le mouvement des femmes et la pratique tenant compte des traumatismes. </a:t>
            </a:r>
          </a:p>
          <a:p>
            <a:pPr algn="l"/>
            <a:endParaRPr lang="fr-FR" dirty="0"/>
          </a:p>
          <a:p>
            <a:pPr marL="0" indent="0" algn="l">
              <a:buNone/>
            </a:pPr>
            <a:r>
              <a:rPr lang="fr-FR" smtClean="0"/>
              <a:t>Par groupes, déterminez à laquelle de ces trois théories chaque affirmation se rapporte. </a:t>
            </a:r>
          </a:p>
          <a:p>
            <a:pPr marL="0" indent="0" algn="l">
              <a:buNone/>
            </a:pPr>
            <a:r>
              <a:rPr lang="fr-FR" smtClean="0"/>
              <a:t>Au bout d'un certain temps, nous reviendrons discuter avec l'ensemble du groupe de la façon dont nous avons classé les affirmations. Qu'en pensent les autres groupes ? Y a-t-il des éléments que vous avez classés différemment ?</a:t>
            </a:r>
          </a:p>
        </p:txBody>
      </p:sp>
      <p:sp>
        <p:nvSpPr>
          <p:cNvPr id="4" name="Slide Number Placeholder 3"/>
          <p:cNvSpPr>
            <a:spLocks noGrp="1"/>
          </p:cNvSpPr>
          <p:nvPr>
            <p:ph type="sldNum" sz="quarter" idx="10"/>
          </p:nvPr>
        </p:nvSpPr>
        <p:spPr/>
        <p:txBody>
          <a:bodyPr/>
          <a:lstStyle/>
          <a:p>
            <a:fld id="{5930BC76-76F8-4FB8-83AB-63CD4BC2D091}" type="slidenum">
              <a:rPr lang="en-US" smtClean="0"/>
              <a:pPr/>
              <a:t>14</a:t>
            </a:fld>
            <a:endParaRPr lang="fr-FR"/>
          </a:p>
        </p:txBody>
      </p:sp>
    </p:spTree>
    <p:extLst>
      <p:ext uri="{BB962C8B-B14F-4D97-AF65-F5344CB8AC3E}">
        <p14:creationId xmlns:p14="http://schemas.microsoft.com/office/powerpoint/2010/main" val="10130085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2933700"/>
          </a:xfr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Ces trois théories façonnent la gestion des cas axée sur les survivantes, que nous définissons comme les services dans lesquels les expériences, besoins, droits et décisions de la survivante sont au centre de la relation de la gestion des cas qui est un espace permettant la guérison et l'autonomisation. Elle intègre </a:t>
            </a:r>
            <a:r>
              <a:rPr lang="fr-FR" dirty="0"/>
              <a:t>la</a:t>
            </a:r>
            <a:r>
              <a:rPr lang="fr-FR" dirty="0"/>
              <a:t> pratique du travail social standard consistant à évaluer les besoins et à fournir et/ou coordonner les services pour répondre à ces besoins et suivre les progrès accomplis dans les services, dans une optique qui reconnaît que les expériences que la survivante a vécues lui ont ôté toute dignité, l'ont privée de tout contrôle et ont brisé sa confiance dans les relations. L'objectif général de la gestion des cas est d'établir</a:t>
            </a:r>
            <a:r>
              <a:rPr lang="fr-FR" sz="2000" b="0" dirty="0"/>
              <a:t> </a:t>
            </a:r>
            <a:r>
              <a:rPr lang="fr-FR" b="1" dirty="0"/>
              <a:t>avec la survivante une relation qui assure sa sécurité émotionnelle et physique, lui inspire confiance et lui permet de reprendre le contrôle de sa vie.</a:t>
            </a:r>
          </a:p>
          <a:p>
            <a:endParaRPr lang="fr-FR" sz="2000"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15</a:t>
            </a:fld>
            <a:endParaRPr lang="fr-FR"/>
          </a:p>
        </p:txBody>
      </p:sp>
    </p:spTree>
    <p:extLst>
      <p:ext uri="{BB962C8B-B14F-4D97-AF65-F5344CB8AC3E}">
        <p14:creationId xmlns:p14="http://schemas.microsoft.com/office/powerpoint/2010/main" val="8580050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smtClean="0"/>
              <a:t>En gardant les mêmes groupes que pour la dernière activité, parlons de ce que la gestion des cas axée sur les survivantes signifie. Au sein de votre groupe, séparez-vous en deux sous-groupes : le premier travaillera sur le point de vue de l'intervenant et le second sur celui de la survivante. À l'aide de l'étude de cas de notre première activité </a:t>
            </a:r>
            <a:r>
              <a:rPr lang="fr-FR" b="1" baseline="0" dirty="0"/>
              <a:t>(voir le document 7.1)</a:t>
            </a:r>
            <a:r>
              <a:rPr lang="fr-FR" smtClean="0"/>
              <a:t>, discutez avec les membres de votre groupe de ce à quoi pourrait ressembler la gestion des cas axée sur les survivantes de votre point de vue – c'est-à-dire pour le sous-groupe de l'intervenant, qu'est-ce qui, selon vous, pourrait être fait pour assurer le processus de gestion des cas axée sur les survivantes, et pour le sous-groupe de la survivante, que voudriez-vous voir en tant que survivante pour être sûre que le processus est basé sur vos besoins et priorités et qu'il vous permet de retrouver confiance, contrôle et autonomisation ?</a:t>
            </a:r>
          </a:p>
          <a:p>
            <a:pPr algn="l"/>
            <a:endParaRPr lang="fr-FR" baseline="0" dirty="0"/>
          </a:p>
          <a:p>
            <a:pPr algn="l"/>
            <a:r>
              <a:rPr lang="fr-FR" smtClean="0"/>
              <a:t>Gardez à l'esprit que nous ne sommes pas encore entrés dans les détails du processus de gestion des cas, et je ne m'attends donc pas dans cette activité à ce que vous connaissiez ou démontriez toutes les étapes du processus. Nous voulons plutôt que vous profitiez de cette occasion pour réfléchir à ce à quoi pourrait ressembler la théorie du travail axé sur les survivantes dans la pratique. </a:t>
            </a:r>
            <a:endParaRPr lang="fr-FR" dirty="0"/>
          </a:p>
          <a:p>
            <a:pPr algn="l"/>
            <a:endParaRPr lang="fr-FR" dirty="0"/>
          </a:p>
          <a:p>
            <a:pPr algn="l"/>
            <a:r>
              <a:rPr lang="fr-FR" b="1" dirty="0"/>
              <a:t>*Après 10 minutes, demandez aux deux sous-groupes de rejoindre leur groupe* </a:t>
            </a:r>
          </a:p>
          <a:p>
            <a:pPr algn="l"/>
            <a:endParaRPr lang="fr-FR" dirty="0"/>
          </a:p>
          <a:p>
            <a:pPr algn="l"/>
            <a:r>
              <a:rPr lang="fr-FR" smtClean="0"/>
              <a:t>Comparez les points que vous avez relevés et discutez-en. Qu'est-ce qui était différent dans les deux points de vue ? Qu'est-ce qui manque ? Qu'est-ce qui pourrait s'avérer difficile dans ce processus ? </a:t>
            </a:r>
          </a:p>
          <a:p>
            <a:pPr algn="l"/>
            <a:endParaRPr lang="fr-FR" baseline="0" dirty="0"/>
          </a:p>
          <a:p>
            <a:pPr algn="l"/>
            <a:endParaRPr lang="fr-FR" dirty="0"/>
          </a:p>
          <a:p>
            <a:pPr algn="l"/>
            <a:r>
              <a:rPr lang="fr-FR" smtClean="0"/>
              <a:t>Après quelques minutes, nous reviendrons en discuter avec l'ensemble du groupe.</a:t>
            </a:r>
          </a:p>
          <a:p>
            <a:pPr algn="l"/>
            <a:endParaRPr lang="fr-FR" baseline="0" dirty="0"/>
          </a:p>
          <a:p>
            <a:pPr algn="l"/>
            <a:r>
              <a:rPr lang="fr-FR" smtClean="0"/>
              <a:t>*</a:t>
            </a:r>
            <a:r>
              <a:rPr lang="fr-FR" b="1" baseline="0" dirty="0"/>
              <a:t>Revenir au début et faire un débriefing. </a:t>
            </a:r>
            <a:endParaRPr lang="fr-FR"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16</a:t>
            </a:fld>
            <a:endParaRPr lang="fr-FR"/>
          </a:p>
        </p:txBody>
      </p:sp>
    </p:spTree>
    <p:extLst>
      <p:ext uri="{BB962C8B-B14F-4D97-AF65-F5344CB8AC3E}">
        <p14:creationId xmlns:p14="http://schemas.microsoft.com/office/powerpoint/2010/main" val="15276457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smtClean="0"/>
              <a:t>Cette session a fourni de nombreuses informations et plusieurs théories que les participants peuvent ne pas connaître. Nous utiliserons cette dernière session pour aborder les questions que vous pourriez avoir et souligner les domaines qui restent à éclaircir ou qui nécessitent de plus amples informations. </a:t>
            </a:r>
          </a:p>
          <a:p>
            <a:pPr algn="l"/>
            <a:endParaRPr lang="fr-FR" baseline="0" dirty="0"/>
          </a:p>
          <a:p>
            <a:pPr algn="l"/>
            <a:r>
              <a:rPr lang="fr-FR" smtClean="0"/>
              <a:t>Formez des groupes de trois avec les personnes assises à vos côtés. Discutez du contenu de cette session (travail social, mouvement des femmes et théorie du traumatisme) en vous servant des questions suivantes pour vous guider :</a:t>
            </a:r>
          </a:p>
          <a:p>
            <a:pPr algn="l"/>
            <a:endParaRPr lang="fr-FR" baseline="0" dirty="0"/>
          </a:p>
          <a:p>
            <a:pPr marL="171450" indent="-171450" algn="l">
              <a:buFontTx/>
              <a:buChar char="-"/>
            </a:pPr>
            <a:r>
              <a:rPr lang="fr-FR" smtClean="0"/>
              <a:t>Qu'est-ce qui était nouveau pour vous durant cette séance ?</a:t>
            </a:r>
          </a:p>
          <a:p>
            <a:pPr marL="171450" indent="-171450" algn="l">
              <a:buFontTx/>
              <a:buChar char="-"/>
            </a:pPr>
            <a:r>
              <a:rPr lang="fr-FR" smtClean="0"/>
              <a:t>Qu'avez-vous trouvé particulièrement intéressant ? </a:t>
            </a:r>
          </a:p>
          <a:p>
            <a:pPr marL="171450" indent="-171450" algn="l">
              <a:buFontTx/>
              <a:buChar char="-"/>
            </a:pPr>
            <a:r>
              <a:rPr lang="fr-FR" smtClean="0"/>
              <a:t>Qu'est-ce qui, selon vous, pourrait être utile en matière de gestion de cas ?</a:t>
            </a:r>
          </a:p>
          <a:p>
            <a:pPr marL="171450" indent="-171450" algn="l">
              <a:buFontTx/>
              <a:buChar char="-"/>
            </a:pPr>
            <a:r>
              <a:rPr lang="fr-FR" smtClean="0"/>
              <a:t>Qu'est-ce qui reste à éclaircir ou quel point nécessite de plus amples informations ?</a:t>
            </a:r>
          </a:p>
          <a:p>
            <a:pPr marL="171450" indent="-171450" algn="l">
              <a:buFontTx/>
              <a:buChar cha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Veuillez noter les réponses à la dernière question afin de pouvoir les partager avec moi après la session.  </a:t>
            </a:r>
          </a:p>
          <a:p>
            <a:pPr marL="0" indent="0" algn="l">
              <a:buFontTx/>
              <a:buNone/>
            </a:pPr>
            <a:endParaRPr lang="fr-FR" baseline="0" dirty="0"/>
          </a:p>
          <a:p>
            <a:pPr marL="0" indent="0" algn="l">
              <a:buFontTx/>
              <a:buNone/>
            </a:pPr>
            <a:r>
              <a:rPr lang="fr-FR" b="1" baseline="0" dirty="0"/>
              <a:t>*Après 5 minutes, rassemblez les participants et demandez à chaque groupe de donner une réponse à l'une des questions à l'ensemble du groupe.* </a:t>
            </a:r>
          </a:p>
          <a:p>
            <a:pPr marL="171450" indent="-171450" algn="l">
              <a:buFontTx/>
              <a:buChar char="-"/>
            </a:pPr>
            <a:endParaRPr lang="fr-FR" baseline="0"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17</a:t>
            </a:fld>
            <a:endParaRPr lang="fr-FR"/>
          </a:p>
        </p:txBody>
      </p:sp>
    </p:spTree>
    <p:extLst>
      <p:ext uri="{BB962C8B-B14F-4D97-AF65-F5344CB8AC3E}">
        <p14:creationId xmlns:p14="http://schemas.microsoft.com/office/powerpoint/2010/main" val="3800523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Merci de votre attention. Avant de terminer, j'aimerais vous laisser la parole pour que vous puissiez me poser vos questions et me faire part de vos doutes et de vos réflexions.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*Posez des questions si nécessaire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 Qu'avez-vous pensé de cette session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Qu'est-ce que vous avez trouvé facile ? Qu'est-ce que vous avez trouvé difficile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De quoi avez-vous besoin pour continuer d'y penser plus tard ?</a:t>
            </a:r>
            <a:endParaRPr lang="fr-FR"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18</a:t>
            </a:fld>
            <a:endParaRPr lang="fr-FR" dirty="0"/>
          </a:p>
        </p:txBody>
      </p:sp>
    </p:spTree>
    <p:extLst>
      <p:ext uri="{BB962C8B-B14F-4D97-AF65-F5344CB8AC3E}">
        <p14:creationId xmlns:p14="http://schemas.microsoft.com/office/powerpoint/2010/main" val="3577271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z="1200" b="1" kern="1200" dirty="0">
                <a:solidFill>
                  <a:schemeClr val="tx1"/>
                </a:solidFill>
                <a:effectLst/>
                <a:latin typeface="+mn-lt"/>
              </a:rPr>
              <a:t>Vue d'ensemble – Module 7 : Fondement théorique de l'approche axée sur les survivantes</a:t>
            </a:r>
          </a:p>
          <a:p>
            <a:r>
              <a:rPr lang="fr-FR" sz="1200" kern="1200" dirty="0">
                <a:solidFill>
                  <a:schemeClr val="tx1"/>
                </a:solidFill>
                <a:effectLst/>
                <a:latin typeface="+mn-lt"/>
              </a:rPr>
              <a:t> </a:t>
            </a:r>
          </a:p>
          <a:p>
            <a:r>
              <a:rPr lang="fr-FR" sz="1200" b="1" kern="1200" dirty="0">
                <a:solidFill>
                  <a:schemeClr val="tx1"/>
                </a:solidFill>
                <a:effectLst/>
                <a:latin typeface="+mn-lt"/>
              </a:rPr>
              <a:t>Objectifs d'apprentissage</a:t>
            </a:r>
          </a:p>
          <a:p>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Comprendre les théories sous-tendant la gestion des cas impliquant des survivantes de VBG</a:t>
            </a:r>
          </a:p>
          <a:p>
            <a:pPr marL="171450" lvl="0" indent="-171450">
              <a:buFont typeface="Arial" charset="0"/>
              <a:buChar char="•"/>
            </a:pPr>
            <a:r>
              <a:rPr lang="fr-FR" sz="1200" kern="1200" dirty="0">
                <a:solidFill>
                  <a:schemeClr val="tx1"/>
                </a:solidFill>
                <a:effectLst/>
                <a:latin typeface="+mn-lt"/>
              </a:rPr>
              <a:t>Reconnaître les VBG dans un contexte personnel, environnemental et social</a:t>
            </a:r>
          </a:p>
          <a:p>
            <a:pPr marL="171450" lvl="0" indent="-171450">
              <a:buFont typeface="Arial" charset="0"/>
              <a:buChar char="•"/>
            </a:pPr>
            <a:r>
              <a:rPr lang="fr-FR" sz="1200" kern="1200" dirty="0">
                <a:solidFill>
                  <a:schemeClr val="tx1"/>
                </a:solidFill>
                <a:effectLst/>
                <a:latin typeface="+mn-lt"/>
              </a:rPr>
              <a:t>Appliquer une approche de la gestion des cas axée sur les survivantes</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 </a:t>
            </a:r>
            <a:r>
              <a:rPr lang="fr-FR" sz="1200" b="0" kern="1200" dirty="0">
                <a:solidFill>
                  <a:schemeClr val="tx1"/>
                </a:solidFill>
                <a:effectLst/>
                <a:latin typeface="+mn-lt"/>
              </a:rPr>
              <a:t>:</a:t>
            </a:r>
            <a:r>
              <a:rPr lang="fr-FR" smtClean="0"/>
              <a:t> </a:t>
            </a:r>
            <a:r>
              <a:rPr lang="fr-FR" sz="1200" kern="1200" dirty="0">
                <a:solidFill>
                  <a:schemeClr val="tx1"/>
                </a:solidFill>
                <a:effectLst/>
                <a:latin typeface="+mn-lt"/>
              </a:rPr>
              <a:t>1 heure 30 minutes </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7.1 (un par participant)</a:t>
            </a:r>
          </a:p>
          <a:p>
            <a:pPr marL="171450" lvl="0" indent="-171450">
              <a:buFont typeface="Arial" charset="0"/>
              <a:buChar char="•"/>
            </a:pPr>
            <a:r>
              <a:rPr lang="fr-FR" sz="1200" kern="1200" dirty="0">
                <a:solidFill>
                  <a:schemeClr val="tx1"/>
                </a:solidFill>
                <a:effectLst/>
                <a:latin typeface="+mn-lt"/>
              </a:rPr>
              <a:t>Document 7.2 (un par groupe) </a:t>
            </a:r>
          </a:p>
          <a:p>
            <a:pPr marL="171450" lvl="0" indent="-171450">
              <a:buFont typeface="Arial" charset="0"/>
              <a:buChar char="•"/>
            </a:pPr>
            <a:r>
              <a:rPr lang="fr-FR" sz="1200" kern="1200" dirty="0">
                <a:solidFill>
                  <a:schemeClr val="tx1"/>
                </a:solidFill>
                <a:effectLst/>
                <a:latin typeface="+mn-lt"/>
              </a:rPr>
              <a:t>Document 7.3 (un par participant)</a:t>
            </a:r>
          </a:p>
          <a:p>
            <a:r>
              <a:rPr lang="fr-FR" sz="1200" kern="1200" dirty="0">
                <a:solidFill>
                  <a:schemeClr val="tx1"/>
                </a:solidFill>
                <a:effectLst/>
                <a:latin typeface="+mn-lt"/>
              </a:rPr>
              <a:t> </a:t>
            </a: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l'activité de jeu de rôle</a:t>
            </a:r>
          </a:p>
          <a:p>
            <a:pPr marL="171450" lvl="0" indent="-171450">
              <a:buFont typeface="Arial" charset="0"/>
              <a:buChar char="•"/>
            </a:pPr>
            <a:r>
              <a:rPr lang="fr-FR" sz="1200" kern="1200" dirty="0">
                <a:solidFill>
                  <a:schemeClr val="tx1"/>
                </a:solidFill>
                <a:effectLst/>
                <a:latin typeface="+mn-lt"/>
              </a:rPr>
              <a:t>Préparez l'étude de cas pour le document 7.3</a:t>
            </a:r>
          </a:p>
          <a:p>
            <a:pPr marL="171450" lvl="0" indent="-171450">
              <a:buFont typeface="Arial" charset="0"/>
              <a:buChar char="•"/>
            </a:pPr>
            <a:r>
              <a:rPr lang="fr-FR" sz="1200" kern="1200" dirty="0">
                <a:solidFill>
                  <a:schemeClr val="tx1"/>
                </a:solidFill>
                <a:effectLst/>
                <a:latin typeface="+mn-lt"/>
              </a:rPr>
              <a:t>Imprimez les documents </a:t>
            </a:r>
          </a:p>
          <a:p>
            <a:pPr marL="171450" lvl="0" indent="-171450">
              <a:buFont typeface="Arial" charset="0"/>
              <a:buChar char="•"/>
            </a:pPr>
            <a:r>
              <a:rPr lang="fr-FR" sz="1200" kern="1200" dirty="0">
                <a:solidFill>
                  <a:schemeClr val="tx1"/>
                </a:solidFill>
                <a:effectLst/>
                <a:latin typeface="+mn-lt"/>
              </a:rPr>
              <a:t>Préparez la salle </a:t>
            </a:r>
          </a:p>
          <a:p>
            <a:pPr marL="171450" lvl="0" indent="-171450">
              <a:buFont typeface="Arial" charset="0"/>
              <a:buChar char="•"/>
            </a:pPr>
            <a:r>
              <a:rPr lang="fr-FR" sz="1200" kern="1200" dirty="0">
                <a:solidFill>
                  <a:schemeClr val="tx1"/>
                </a:solidFill>
                <a:effectLst/>
                <a:latin typeface="+mn-lt"/>
              </a:rPr>
              <a:t>Revoyez les diapositives et les notes du formateur</a:t>
            </a:r>
          </a:p>
          <a:p>
            <a:r>
              <a:rPr lang="fr-FR" sz="1200" kern="1200" dirty="0">
                <a:solidFill>
                  <a:schemeClr val="tx1"/>
                </a:solidFill>
                <a:effectLst/>
                <a:latin typeface="+mn-lt"/>
              </a:rPr>
              <a:t> </a:t>
            </a:r>
          </a:p>
          <a:p>
            <a:r>
              <a:rPr lang="fr-FR" sz="1200" b="1" kern="1200" dirty="0">
                <a:solidFill>
                  <a:schemeClr val="tx1"/>
                </a:solidFill>
                <a:effectLst/>
                <a:latin typeface="+mn-lt"/>
              </a:rPr>
              <a:t>Préparez les grandes lignes</a:t>
            </a:r>
            <a:endParaRPr lang="fr-FR" sz="120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r>
              <a:rPr lang="fr-FR" sz="1200" kern="1200" dirty="0">
                <a:solidFill>
                  <a:schemeClr val="tx1"/>
                </a:solidFill>
                <a:effectLst/>
                <a:latin typeface="+mn-lt"/>
              </a:rPr>
              <a:t>5 minutes – Objectifs et introduction (1-3)</a:t>
            </a:r>
          </a:p>
          <a:p>
            <a:r>
              <a:rPr lang="fr-FR" sz="1200" kern="1200" dirty="0">
                <a:solidFill>
                  <a:schemeClr val="tx1"/>
                </a:solidFill>
                <a:effectLst/>
                <a:latin typeface="+mn-lt"/>
              </a:rPr>
              <a:t>15 minutes – Approche relevant du travail social (4-6)</a:t>
            </a:r>
          </a:p>
          <a:p>
            <a:r>
              <a:rPr lang="fr-FR" sz="1200" kern="1200" dirty="0">
                <a:solidFill>
                  <a:schemeClr val="tx1"/>
                </a:solidFill>
                <a:effectLst/>
                <a:latin typeface="+mn-lt"/>
              </a:rPr>
              <a:t>10 minutes – Activité sur la perspective axée sur les forces (7)</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15 minutes – Théorie féministe et activité (8-11)</a:t>
            </a:r>
          </a:p>
          <a:p>
            <a:r>
              <a:rPr lang="fr-FR" sz="1200" kern="1200" dirty="0">
                <a:solidFill>
                  <a:schemeClr val="tx1"/>
                </a:solidFill>
                <a:effectLst/>
                <a:latin typeface="+mn-lt"/>
              </a:rPr>
              <a:t>10 minutes – Pratique tenant compte des traumatismes</a:t>
            </a:r>
            <a:r>
              <a:rPr lang="fr-FR" smtClean="0"/>
              <a:t> </a:t>
            </a:r>
            <a:r>
              <a:rPr lang="fr-FR" sz="1200" kern="1200" dirty="0">
                <a:solidFill>
                  <a:schemeClr val="tx1"/>
                </a:solidFill>
                <a:effectLst/>
                <a:latin typeface="+mn-lt"/>
              </a:rPr>
              <a:t>et activité (12-13)</a:t>
            </a:r>
          </a:p>
          <a:p>
            <a:r>
              <a:rPr lang="fr-FR" sz="1200" kern="1200">
                <a:solidFill>
                  <a:schemeClr val="tx1"/>
                </a:solidFill>
                <a:effectLst/>
                <a:latin typeface="+mn-lt"/>
              </a:rPr>
              <a:t>20 minutes – Gestion des cas axée sur les survivantes et organisation de l'activité (14-15)</a:t>
            </a:r>
          </a:p>
          <a:p>
            <a:r>
              <a:rPr lang="fr-FR" sz="1200" kern="1200" dirty="0">
                <a:solidFill>
                  <a:schemeClr val="tx1"/>
                </a:solidFill>
                <a:effectLst/>
                <a:latin typeface="+mn-lt"/>
              </a:rPr>
              <a:t>5</a:t>
            </a:r>
            <a:r>
              <a:rPr lang="fr-FR" smtClean="0"/>
              <a:t> </a:t>
            </a:r>
            <a:r>
              <a:rPr lang="fr-FR" sz="1200" kern="1200" dirty="0">
                <a:solidFill>
                  <a:schemeClr val="tx1"/>
                </a:solidFill>
                <a:effectLst/>
                <a:latin typeface="+mn-lt"/>
              </a:rPr>
              <a:t>minutes – Conclusion (16)</a:t>
            </a:r>
          </a:p>
          <a:p>
            <a:endParaRPr lang="fr-FR" sz="1200" b="0"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Étant donné que le féminisme est un terme qui a des significations différentes (et souvent négatives) pour de nombreuses personnes, ce module de formation va aborder cet élément en tant que « mouvement des femmes » pour éviter de longues discussions complexes sur ce qu'est le féminisme et ce qu'il n'est pas. Si les participants à cette formation ont des connaissances approfondies sur le féminisme, vous pourrez éventuellement décider de les présenter plus directement.</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Connaissances des formateurs</a:t>
            </a:r>
            <a:endParaRPr lang="fr-FR" sz="1200" kern="1200" dirty="0">
              <a:solidFill>
                <a:schemeClr val="tx1"/>
              </a:solidFill>
              <a:effectLst/>
              <a:latin typeface="+mn-lt"/>
              <a:ea typeface="+mn-ea"/>
              <a:cs typeface="+mn-cs"/>
            </a:endParaRPr>
          </a:p>
          <a:p>
            <a:pPr marL="171450" indent="-171450">
              <a:buFont typeface="Arial" charset="0"/>
              <a:buChar char="•"/>
            </a:pPr>
            <a:r>
              <a:rPr lang="fr-FR" sz="1200" kern="1200" dirty="0">
                <a:solidFill>
                  <a:schemeClr val="tx1"/>
                </a:solidFill>
                <a:effectLst/>
                <a:latin typeface="+mn-lt"/>
              </a:rPr>
              <a:t>Les formateurs doivent s'assurer qu'ils appréhendent les domaines de connaissance suivants :</a:t>
            </a:r>
          </a:p>
          <a:p>
            <a:pPr marL="171450" lvl="0" indent="-171450">
              <a:buFont typeface="Arial" charset="0"/>
              <a:buChar char="•"/>
            </a:pPr>
            <a:r>
              <a:rPr lang="fr-FR" sz="1200" kern="1200" dirty="0">
                <a:solidFill>
                  <a:schemeClr val="tx1"/>
                </a:solidFill>
                <a:effectLst/>
                <a:latin typeface="+mn-lt"/>
              </a:rPr>
              <a:t>La pratique du travail social – La personne dans son environnement et les perspectives axées sur les forces.</a:t>
            </a:r>
          </a:p>
          <a:p>
            <a:pPr marL="171450" lvl="0" indent="-171450">
              <a:buFont typeface="Arial" charset="0"/>
              <a:buChar char="•"/>
            </a:pPr>
            <a:r>
              <a:rPr lang="fr-FR" sz="1200" kern="1200" dirty="0">
                <a:solidFill>
                  <a:schemeClr val="tx1"/>
                </a:solidFill>
                <a:effectLst/>
                <a:latin typeface="+mn-lt"/>
              </a:rPr>
              <a:t>Le mouvement des femmes – Inégalité, pouvoir et autonomisation. </a:t>
            </a:r>
          </a:p>
          <a:p>
            <a:pPr marL="171450" lvl="0" indent="-171450">
              <a:buFont typeface="Arial" charset="0"/>
              <a:buChar char="•"/>
            </a:pPr>
            <a:r>
              <a:rPr lang="fr-FR" sz="1200" kern="1200" dirty="0">
                <a:solidFill>
                  <a:schemeClr val="tx1"/>
                </a:solidFill>
                <a:effectLst/>
                <a:latin typeface="+mn-lt"/>
              </a:rPr>
              <a:t>La théorie du traumatisme. </a:t>
            </a:r>
          </a:p>
          <a:p>
            <a:pPr lvl="0"/>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Points clés :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Gestion des cas axée sur les survivantes : les services dans lesquels les expériences, les besoins, les droits et les décisions de la survivante sont au centre de la relation de la gestion des cas qui est un espace permettant la guérison et l'autonomisation (sous l'angle du travail social, du mouvement des femmes et de la pratique tenant compte des traumatismes). </a:t>
            </a:r>
          </a:p>
          <a:p>
            <a:pPr marL="171450" lvl="0" indent="-171450">
              <a:buFont typeface="Arial" charset="0"/>
              <a:buChar char="•"/>
            </a:pPr>
            <a:r>
              <a:rPr lang="fr-FR" sz="1200" kern="1200" dirty="0">
                <a:solidFill>
                  <a:schemeClr val="tx1"/>
                </a:solidFill>
                <a:effectLst/>
                <a:latin typeface="+mn-lt"/>
              </a:rPr>
              <a:t>L'objectif général de la gestion des cas est donc d'établir avec la survivante une relation qui assure sa sécurité émotionnelle et physique, lui inspire confiance et lui permet de reprendre le contrôle de sa vie.</a:t>
            </a:r>
          </a:p>
          <a:p>
            <a:r>
              <a:rPr lang="fr-FR" sz="1200" kern="1200" dirty="0">
                <a:solidFill>
                  <a:schemeClr val="tx1"/>
                </a:solidFill>
                <a:effectLst/>
                <a:latin typeface="+mn-lt"/>
              </a:rPr>
              <a:t>Ce module présente de nombreuses informations que les participants peuvent ne pas connaître. Il est important de prendre suffisamment de temps pour s'assurer de bien comprendre et renforcer ces messages clés tout au long (et après la fin) du module. </a:t>
            </a:r>
            <a:endParaRPr lang="fr-FR" dirty="0"/>
          </a:p>
          <a:p>
            <a:pPr eaLnBrk="1" hangingPunct="1">
              <a:spcBef>
                <a:spcPct val="0"/>
              </a:spcBef>
            </a:pPr>
            <a:endParaRPr lang="fr-FR" dirty="0"/>
          </a:p>
        </p:txBody>
      </p:sp>
      <p:sp>
        <p:nvSpPr>
          <p:cNvPr id="34820" name="Slide Number Placeholder 3"/>
          <p:cNvSpPr>
            <a:spLocks noGrp="1"/>
          </p:cNvSpPr>
          <p:nvPr>
            <p:ph type="sldNum" sz="quarter" idx="5"/>
          </p:nvPr>
        </p:nvSpPr>
        <p:spPr bwMode="auto">
          <a:noFill/>
          <a:ln>
            <a:miter lim="800000"/>
            <a:headEnd/>
            <a:tailEnd/>
          </a:ln>
        </p:spPr>
        <p:txBody>
          <a:bodyPr/>
          <a:lstStyle/>
          <a:p>
            <a:fld id="{49F5E927-C06F-4234-A7B1-8A662E98B384}" type="slidenum">
              <a:rPr lang="en-US"/>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Nos trois objectifs pour cette session sont les suivants : </a:t>
            </a:r>
          </a:p>
          <a:p>
            <a:pPr marL="228600" indent="-228600">
              <a:buAutoNum type="arabicParenR"/>
            </a:pPr>
            <a:r>
              <a:rPr lang="fr-FR" smtClean="0"/>
              <a:t>Comprendre les théories sous-tendant la gestion des cas</a:t>
            </a:r>
          </a:p>
          <a:p>
            <a:pPr marL="228600" indent="-228600">
              <a:buAutoNum type="arabicParenR"/>
            </a:pPr>
            <a:r>
              <a:rPr lang="fr-FR" smtClean="0"/>
              <a:t>Reconnaître les VBG dans un contexte personnel, environnemental et social</a:t>
            </a:r>
          </a:p>
          <a:p>
            <a:pPr marL="0" indent="0">
              <a:buNone/>
            </a:pPr>
            <a:r>
              <a:rPr lang="fr-FR" smtClean="0"/>
              <a:t>et 3) Appliquer une approche de la gestion des cas axée sur les survivantes</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3</a:t>
            </a:fld>
            <a:endParaRPr lang="fr-FR"/>
          </a:p>
        </p:txBody>
      </p:sp>
    </p:spTree>
    <p:extLst>
      <p:ext uri="{BB962C8B-B14F-4D97-AF65-F5344CB8AC3E}">
        <p14:creationId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La gestion des cas est une expression et une pratique utilisées dans de nombreuses disciplines. Toutefois, même au sein d'une même discipline, elle est souvent appliquée de différentes manières. Dans ce module, nous allons examiner notre définition de la gestion des cas et le contexte théorique de notre approche, qui se fonde sur les domaines du travail social, du mouvement des femmes et de la pratique, ainsi que la théorie du traumatisme et les interventions qui contribuent à une approche globale axée sur les survivantes.</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4</a:t>
            </a:fld>
            <a:endParaRPr lang="fr-FR"/>
          </a:p>
        </p:txBody>
      </p:sp>
    </p:spTree>
    <p:extLst>
      <p:ext uri="{BB962C8B-B14F-4D97-AF65-F5344CB8AC3E}">
        <p14:creationId xmlns:p14="http://schemas.microsoft.com/office/powerpoint/2010/main" val="23491144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Dans la pratique du travail social, la gestion des cas est définie comme « une méthode utilisée pour fournir des services à une personne par laquelle le prestataire de services évalue ses besoins et organise, coordonne, surveille et promeut les multiples services à lui fournir pour répondre à ses besoins spécifiques ». La gestion des cas de VBG permet aux survivantes d'accéder à l'assistance nécessaire, de guérir de leurs expériences et de se sentir autonomes de manière à pouvoir reconnaître leurs forces et leur résilience.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Deux principaux aspects de la gestion des cas dans le domaine du travail social appuient notre approche : l'approche de la personne dans son environnement et l'approche axée sur les forces. Nous reviendrons sur ces deux aspects dans les diapositives suivantes.   </a:t>
            </a:r>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fr-FR"/>
          </a:p>
        </p:txBody>
      </p:sp>
    </p:spTree>
    <p:extLst>
      <p:ext uri="{BB962C8B-B14F-4D97-AF65-F5344CB8AC3E}">
        <p14:creationId xmlns:p14="http://schemas.microsoft.com/office/powerpoint/2010/main" val="2556914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Levez la main si vous avez déjà vu un diagramme qui ressemble à celui-ci. Le modèle écologique (également appelé perspective de la personne dans son environnement) nécessite que l'intervenant comprenne que chaque individu vit une relation qui a une influence réciproque sur son environnement physique et social, et qui doit être appréhendée dans le cadre de ce contexte Il reconnaît également que l'injustice et l'oppression systématiques sous-tendent les nombreux défis auxquels sont confrontées les survivantes.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Par exemple, une femme ayant survécu à des violences conjugales n'est pas simplement une survivante au sein de la relation et du foyer, car en raison des inégalités sociales répandues entre hommes et femmes, elle est confrontée à d'autres formes de discrimination et d'oppression. Cela influe sur sa vie quotidienne et ses relations dans le monde, et façonne l'espace dans lequel elle est maltraitée par son mari ou son partenaire.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Ce modèle est important non seulement pour comprendre nos clientes et les violences qu'elles subissent, mais également pour façonner le processus de gestion des cas. Ces formes de discrimination et d'oppression qui entourent une survivante s'inscrivent dans un spectre allant des éléments favorables aux éléments préjudiciables, à savoir que les relations d'une survivante avec son partenaire ou sa famille peuvent être favorables ou préjudiciables dans différentes mesures à différents moments. Comme nous allons le voir en travaillant sur le processus de gestion des cas, une partie de notre rôle consiste à aider une survivante à trouver les éléments de son propre modèle écologique pouvant être favorables (c'est-à-dire représenter des forces) et développer ces liens.</a:t>
            </a:r>
            <a:endParaRPr lang="fr-FR" dirty="0"/>
          </a:p>
        </p:txBody>
      </p:sp>
      <p:sp>
        <p:nvSpPr>
          <p:cNvPr id="4" name="Slide Number Placeholder 3"/>
          <p:cNvSpPr>
            <a:spLocks noGrp="1"/>
          </p:cNvSpPr>
          <p:nvPr>
            <p:ph type="sldNum" sz="quarter" idx="10"/>
          </p:nvPr>
        </p:nvSpPr>
        <p:spPr/>
        <p:txBody>
          <a:bodyPr/>
          <a:lstStyle/>
          <a:p>
            <a:fld id="{C33E9D9E-63E5-4119-88C8-AEE9E66484CB}" type="slidenum">
              <a:rPr lang="en-US" smtClean="0"/>
              <a:pPr/>
              <a:t>6</a:t>
            </a:fld>
            <a:endParaRPr lang="fr-FR"/>
          </a:p>
        </p:txBody>
      </p:sp>
    </p:spTree>
    <p:extLst>
      <p:ext uri="{BB962C8B-B14F-4D97-AF65-F5344CB8AC3E}">
        <p14:creationId xmlns:p14="http://schemas.microsoft.com/office/powerpoint/2010/main" val="3590978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La perspective axée sur les forces permet de garantir que les intervenants comprennent, soutiennent et renforcent la résilience et le potentiel de croissance et de développement de chaque individu. Ces forces et ces atouts peuvent être interpersonnels, ce qui signifie que les personnes ont ces forces en elles-mêmes, ou environnementaux, ce qui signifie qu'on peut les trouver à l'extérieur. </a:t>
            </a:r>
          </a:p>
          <a:p>
            <a:endParaRPr lang="fr-FR" baseline="0" dirty="0"/>
          </a:p>
          <a:p>
            <a:r>
              <a:rPr lang="fr-FR" smtClean="0"/>
              <a:t>Réfléchissez à quelques exemples de forces interpersonnelles...</a:t>
            </a:r>
          </a:p>
          <a:p>
            <a:endParaRPr lang="fr-FR" baseline="0" dirty="0"/>
          </a:p>
          <a:p>
            <a:r>
              <a:rPr lang="fr-FR" smtClean="0"/>
              <a:t>Qu'en est-il des forces environnementales ?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7</a:t>
            </a:fld>
            <a:endParaRPr lang="fr-FR"/>
          </a:p>
        </p:txBody>
      </p:sp>
    </p:spTree>
    <p:extLst>
      <p:ext uri="{BB962C8B-B14F-4D97-AF65-F5344CB8AC3E}">
        <p14:creationId xmlns:p14="http://schemas.microsoft.com/office/powerpoint/2010/main" val="2088959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b="1" dirty="0"/>
              <a:t>*Répartissez les participants en petits groupes de 5 personnes maximum. Donnez à chaque groupe l'étude de cas d'une survivante et une fiche de travail sur les forces (document 7.1)</a:t>
            </a:r>
            <a:r>
              <a:rPr lang="fr-FR" smtClean="0"/>
              <a:t> </a:t>
            </a:r>
            <a:r>
              <a:rPr lang="fr-FR" b="1" dirty="0"/>
              <a:t>où figurent les catégories de forces interpersonnelles et de forces environnementales. </a:t>
            </a:r>
          </a:p>
          <a:p>
            <a:pPr algn="l"/>
            <a:endParaRPr lang="fr-FR" dirty="0"/>
          </a:p>
          <a:p>
            <a:pPr algn="l"/>
            <a:r>
              <a:rPr lang="fr-FR" smtClean="0"/>
              <a:t>Entraînons-nous en utilisant la perspective axée sur les forces. Chaque groupe recevra l'étude de cas d'une survivante et une fiche de travail sur les forces où figurent les catégories de forces interpersonnelles et de forces environnementales, comme nous en avons discuté sur la précédente diapositive. Par groupes, lisez l'étude de cas. Puis identifiez les forces de la survivante d'après l'étude de cas et notez-les dans la catégorie appropriée sur la fiche de travail.</a:t>
            </a:r>
          </a:p>
          <a:p>
            <a:pPr algn="l"/>
            <a:endParaRPr lang="fr-FR" dirty="0"/>
          </a:p>
          <a:p>
            <a:pPr algn="l"/>
            <a:r>
              <a:rPr lang="fr-FR" smtClean="0"/>
              <a:t>Après quelques minutes, nous reviendrons en discuter avec l'ensemble du groupe. </a:t>
            </a:r>
          </a:p>
          <a:p>
            <a:pPr algn="l"/>
            <a:endParaRPr lang="fr-FR" dirty="0"/>
          </a:p>
          <a:p>
            <a:pPr algn="l"/>
            <a:r>
              <a:rPr lang="fr-FR" b="1" dirty="0"/>
              <a:t>*Débriefing/Questions de discussion :* </a:t>
            </a:r>
          </a:p>
          <a:p>
            <a:pPr algn="l"/>
            <a:r>
              <a:rPr lang="fr-FR" smtClean="0"/>
              <a:t>Avez-vous eu des difficultés à identifier les forces ? Comment pourriez-vous aider une survivante à identifier ses propres forces ? </a:t>
            </a:r>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8</a:t>
            </a:fld>
            <a:endParaRPr lang="fr-FR"/>
          </a:p>
        </p:txBody>
      </p:sp>
    </p:spTree>
    <p:extLst>
      <p:ext uri="{BB962C8B-B14F-4D97-AF65-F5344CB8AC3E}">
        <p14:creationId xmlns:p14="http://schemas.microsoft.com/office/powerpoint/2010/main" val="2727278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 mouvement des femmes prend en compte les analyses du genre et du pouvoir, et les inclut dans tous les aspects des interventions. Il reconnaît que les actes de violence contre les femmes se produisent </a:t>
            </a:r>
            <a:r>
              <a:rPr lang="fr-FR" b="1" baseline="0" dirty="0"/>
              <a:t>en raison</a:t>
            </a:r>
            <a:r>
              <a:rPr lang="fr-FR" smtClean="0"/>
              <a:t> des différents niveaux de pouvoir (à savoir que les survivantes en ont moins et les agresseurs en ont plus) et également qu'ils les privent de leur autonomie via l'abus de pouvoir de l'agresseur et l'usage ou la manipulation du contrôle par celui-ci. Cela est exacerbé par le sentiment d'impuissance que ressentent les survivantes en vivant dans une société patriarcale. Les femmes et les filles vivent dans un environnement qui est oppressant, et elles sont confrontées à une insécurité émotionnelle et physique et à un manque de liberté au quotidien. L'un des objectifs des services féministes est d'aider les survivantes à établir des liens entre leurs propres expériences de la violence, leur sentiment d'impuissance, et les inégalités de pouvoir contextuelles plus larges de la société dans laquelle elles vivent.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9</a:t>
            </a:fld>
            <a:endParaRPr lang="fr-FR"/>
          </a:p>
        </p:txBody>
      </p:sp>
    </p:spTree>
    <p:extLst>
      <p:ext uri="{BB962C8B-B14F-4D97-AF65-F5344CB8AC3E}">
        <p14:creationId xmlns:p14="http://schemas.microsoft.com/office/powerpoint/2010/main" val="683151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AD889DD0-DB4B-4BCB-A03F-F7553EA5F173}" type="datetimeFigureOut">
              <a:rPr lang="en-US" smtClean="0"/>
              <a:pPr/>
              <a:t>7/21/2017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3003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7/21/2017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val="3247820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7/21/2017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20504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600" dirty="0">
                <a:solidFill>
                  <a:prstClr val="black"/>
                </a:solidFill>
              </a:rPr>
              <a:t>FORMATION INTER-AGENCE SUR LA GESTION DES CAS DE VIOLENCE BASÉE SUR LE GENRE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7/21/2017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val="27116750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D889DD0-DB4B-4BCB-A03F-F7553EA5F173}" type="datetimeFigureOut">
              <a:rPr lang="en-US" smtClean="0"/>
              <a:pPr/>
              <a:t>7/21/2017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73115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D889DD0-DB4B-4BCB-A03F-F7553EA5F173}" type="datetimeFigureOut">
              <a:rPr lang="en-US" smtClean="0"/>
              <a:pPr/>
              <a:t>7/21/2017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val="1223783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89320"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D889DD0-DB4B-4BCB-A03F-F7553EA5F173}" type="datetimeFigureOut">
              <a:rPr lang="en-US" smtClean="0"/>
              <a:pPr/>
              <a:t>7/21/2017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val="947743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D889DD0-DB4B-4BCB-A03F-F7553EA5F173}" type="datetimeFigureOut">
              <a:rPr lang="en-US" smtClean="0"/>
              <a:pPr/>
              <a:t>7/21/2017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val="28639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889DD0-DB4B-4BCB-A03F-F7553EA5F173}" type="datetimeFigureOut">
              <a:rPr lang="en-US" smtClean="0"/>
              <a:pPr/>
              <a:t>7/21/2017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val="2630354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889DD0-DB4B-4BCB-A03F-F7553EA5F173}" type="datetimeFigureOut">
              <a:rPr lang="en-US" smtClean="0"/>
              <a:pPr/>
              <a:t>7/21/2017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val="1537018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D889DD0-DB4B-4BCB-A03F-F7553EA5F173}" type="datetimeFigureOut">
              <a:rPr lang="en-US" smtClean="0"/>
              <a:pPr/>
              <a:t>7/21/2017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3132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D889DD0-DB4B-4BCB-A03F-F7553EA5F173}" type="datetimeFigureOut">
              <a:rPr lang="en-US" smtClean="0"/>
              <a:pPr/>
              <a:t>7/21/2017</a:t>
            </a:fld>
            <a:endParaRPr 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221DAA3-267E-42DA-921E-D4D14A9FF054}" type="slidenum">
              <a:rPr lang="en-US" smtClean="0"/>
              <a:pPr/>
              <a:t>‹#›</a:t>
            </a:fld>
            <a:endParaRPr lang="en-US"/>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213170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7/21/2017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772325" y="1537440"/>
            <a:ext cx="10700537" cy="1200329"/>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3600" b="1" dirty="0">
                <a:latin typeface="Arial" panose="020B0604020202020204" pitchFamily="34" charset="0"/>
              </a:rPr>
              <a:t>FORMATION INTER-AGENCE SUR LA GESTION DES CAS DE VIOLENCE BASÉE SUR LE GENRE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Mouvement des femmes - Autonomisation</a:t>
            </a:r>
          </a:p>
        </p:txBody>
      </p:sp>
      <p:sp>
        <p:nvSpPr>
          <p:cNvPr id="3" name="Content Placeholder 2"/>
          <p:cNvSpPr>
            <a:spLocks noGrp="1"/>
          </p:cNvSpPr>
          <p:nvPr>
            <p:ph idx="1"/>
          </p:nvPr>
        </p:nvSpPr>
        <p:spPr/>
        <p:txBody>
          <a:bodyPr/>
          <a:lstStyle/>
          <a:p>
            <a:pPr>
              <a:buClr>
                <a:schemeClr val="accent4">
                  <a:lumMod val="75000"/>
                </a:schemeClr>
              </a:buClr>
              <a:buFont typeface="Arial" panose="020B0604020202020204" pitchFamily="34" charset="0"/>
              <a:buChar char="•"/>
            </a:pPr>
            <a:r>
              <a:rPr lang="fr-FR" sz="2400" dirty="0"/>
              <a:t>Reconnaît le rôle central de l'autonomisation dans le processus de guérison et de rétablissement</a:t>
            </a:r>
          </a:p>
          <a:p>
            <a:pPr>
              <a:buClr>
                <a:schemeClr val="accent4">
                  <a:lumMod val="75000"/>
                </a:schemeClr>
              </a:buClr>
              <a:buFont typeface="Arial" panose="020B0604020202020204" pitchFamily="34" charset="0"/>
              <a:buChar char="•"/>
            </a:pPr>
            <a:r>
              <a:rPr lang="fr-FR" sz="2400" dirty="0"/>
              <a:t>Permet à la survivante d'exprimer ses émotions, notamment sa colère face à ses expériences et les restrictions sociales plus larges</a:t>
            </a:r>
          </a:p>
          <a:p>
            <a:pPr>
              <a:buClr>
                <a:schemeClr val="accent4">
                  <a:lumMod val="75000"/>
                </a:schemeClr>
              </a:buClr>
              <a:buFont typeface="Arial" panose="020B0604020202020204" pitchFamily="34" charset="0"/>
              <a:buChar char="•"/>
            </a:pPr>
            <a:r>
              <a:rPr lang="fr-FR" sz="2400" dirty="0"/>
              <a:t>Reconnaît que la colère est une réaction normale, l'aide à trouver des moyens de l'exprimer de manière constructive </a:t>
            </a:r>
          </a:p>
        </p:txBody>
      </p:sp>
    </p:spTree>
    <p:extLst>
      <p:ext uri="{BB962C8B-B14F-4D97-AF65-F5344CB8AC3E}">
        <p14:creationId xmlns:p14="http://schemas.microsoft.com/office/powerpoint/2010/main" val="15701286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610159"/>
            <a:ext cx="4769556" cy="1545564"/>
          </a:xfrm>
        </p:spPr>
        <p:txBody>
          <a:bodyPr>
            <a:normAutofit fontScale="90000"/>
          </a:bodyPr>
          <a:lstStyle/>
          <a:p>
            <a:r>
              <a:t/>
            </a:r>
            <a:br/>
            <a:r>
              <a:rPr lang="fr-FR" smtClean="0"/>
              <a:t> Activité : Mouvement des femmes</a:t>
            </a:r>
          </a:p>
        </p:txBody>
      </p:sp>
      <p:sp>
        <p:nvSpPr>
          <p:cNvPr id="3" name="Content Placeholder 2"/>
          <p:cNvSpPr>
            <a:spLocks noGrp="1"/>
          </p:cNvSpPr>
          <p:nvPr>
            <p:ph idx="1"/>
          </p:nvPr>
        </p:nvSpPr>
        <p:spPr>
          <a:xfrm>
            <a:off x="7045380" y="647700"/>
            <a:ext cx="4478866" cy="5053469"/>
          </a:xfrm>
        </p:spPr>
        <p:txBody>
          <a:bodyPr/>
          <a:lstStyle/>
          <a:p>
            <a:pPr marL="0" indent="0">
              <a:buNone/>
            </a:pPr>
            <a:endParaRPr lang="fr-FR" sz="2800" dirty="0"/>
          </a:p>
          <a:p>
            <a:pPr marL="457200" indent="-457200">
              <a:buFont typeface="+mj-lt"/>
              <a:buAutoNum type="arabicPeriod"/>
            </a:pPr>
            <a:r>
              <a:rPr lang="fr-FR" sz="2800" dirty="0"/>
              <a:t>Quels aspects de la théorie féministe sont utilisés ? </a:t>
            </a:r>
          </a:p>
          <a:p>
            <a:pPr marL="457200" indent="-457200">
              <a:buFont typeface="+mj-lt"/>
              <a:buAutoNum type="arabicPeriod"/>
            </a:pPr>
            <a:r>
              <a:rPr lang="fr-FR" sz="2800" dirty="0"/>
              <a:t>Quels aspects manquent ?</a:t>
            </a:r>
          </a:p>
        </p:txBody>
      </p:sp>
    </p:spTree>
    <p:extLst>
      <p:ext uri="{BB962C8B-B14F-4D97-AF65-F5344CB8AC3E}">
        <p14:creationId xmlns:p14="http://schemas.microsoft.com/office/powerpoint/2010/main" val="470904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4" name="Oval 23"/>
          <p:cNvSpPr>
            <a:spLocks noChangeArrowheads="1"/>
          </p:cNvSpPr>
          <p:nvPr/>
        </p:nvSpPr>
        <p:spPr bwMode="auto">
          <a:xfrm>
            <a:off x="3653590" y="609600"/>
            <a:ext cx="4876800" cy="5181600"/>
          </a:xfrm>
          <a:prstGeom prst="ellipse">
            <a:avLst/>
          </a:prstGeom>
          <a:solidFill>
            <a:schemeClr val="bg2"/>
          </a:solidFill>
          <a:ln>
            <a:noFill/>
          </a:ln>
          <a:effectLst>
            <a:outerShdw blurRad="40000" dist="23000" dir="5400000" rotWithShape="0">
              <a:srgbClr val="808080">
                <a:alpha val="34999"/>
              </a:srgbClr>
            </a:outerShdw>
          </a:effectLs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23" name="Oval 22"/>
          <p:cNvSpPr>
            <a:spLocks noChangeArrowheads="1"/>
          </p:cNvSpPr>
          <p:nvPr/>
        </p:nvSpPr>
        <p:spPr bwMode="auto">
          <a:xfrm>
            <a:off x="4648200" y="2667000"/>
            <a:ext cx="2819400" cy="3048000"/>
          </a:xfrm>
          <a:prstGeom prst="ellipse">
            <a:avLst/>
          </a:prstGeom>
          <a:solidFill>
            <a:schemeClr val="accent5"/>
          </a:solidFill>
          <a:ln>
            <a:noFill/>
          </a:ln>
          <a:effectLst>
            <a:outerShdw blurRad="40000" dist="23000" dir="5400000" rotWithShape="0">
              <a:srgbClr val="808080">
                <a:alpha val="34999"/>
              </a:srgbClr>
            </a:outerShdw>
          </a:effectLs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22" name="Oval 21"/>
          <p:cNvSpPr>
            <a:spLocks noChangeArrowheads="1"/>
          </p:cNvSpPr>
          <p:nvPr/>
        </p:nvSpPr>
        <p:spPr bwMode="auto">
          <a:xfrm>
            <a:off x="4953000" y="3352800"/>
            <a:ext cx="2209800" cy="2362200"/>
          </a:xfrm>
          <a:prstGeom prst="ellipse">
            <a:avLst/>
          </a:prstGeom>
          <a:solidFill>
            <a:srgbClr val="93CDDD"/>
          </a:solid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3" name="Oval 2"/>
          <p:cNvSpPr>
            <a:spLocks noChangeArrowheads="1"/>
          </p:cNvSpPr>
          <p:nvPr/>
        </p:nvSpPr>
        <p:spPr bwMode="auto">
          <a:xfrm>
            <a:off x="5143500" y="3962400"/>
            <a:ext cx="1752600" cy="1752600"/>
          </a:xfrm>
          <a:prstGeom prst="ellipse">
            <a:avLst/>
          </a:prstGeom>
          <a:solidFill>
            <a:schemeClr val="accent3"/>
          </a:solidFill>
          <a:ln>
            <a:solidFill>
              <a:schemeClr val="accent2"/>
            </a:solidFill>
          </a:ln>
          <a:effectLst>
            <a:outerShdw blurRad="40000" dist="23000" dir="5400000" rotWithShape="0">
              <a:srgbClr val="808080">
                <a:alpha val="34999"/>
              </a:srgbClr>
            </a:outerShdw>
          </a:effectLs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grpSp>
        <p:nvGrpSpPr>
          <p:cNvPr id="18437" name="Group 19"/>
          <p:cNvGrpSpPr>
            <a:grpSpLocks/>
          </p:cNvGrpSpPr>
          <p:nvPr/>
        </p:nvGrpSpPr>
        <p:grpSpPr bwMode="auto">
          <a:xfrm>
            <a:off x="5791200" y="4648200"/>
            <a:ext cx="457200" cy="914400"/>
            <a:chOff x="1752600" y="3124200"/>
            <a:chExt cx="609600" cy="1219200"/>
          </a:xfrm>
        </p:grpSpPr>
        <p:cxnSp>
          <p:nvCxnSpPr>
            <p:cNvPr id="12" name="Straight Connector 11"/>
            <p:cNvCxnSpPr/>
            <p:nvPr/>
          </p:nvCxnSpPr>
          <p:spPr>
            <a:xfrm>
              <a:off x="1905000" y="4191000"/>
              <a:ext cx="304800" cy="0"/>
            </a:xfrm>
            <a:prstGeom prst="line">
              <a:avLst/>
            </a:prstGeom>
            <a:ln w="3810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1752600" y="3124200"/>
              <a:ext cx="609600" cy="609600"/>
            </a:xfrm>
            <a:prstGeom prst="ellipse">
              <a:avLst/>
            </a:prstGeom>
            <a:noFill/>
            <a:ln w="381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cxnSp>
          <p:nvCxnSpPr>
            <p:cNvPr id="19" name="Straight Connector 18"/>
            <p:cNvCxnSpPr>
              <a:stCxn id="17" idx="4"/>
            </p:cNvCxnSpPr>
            <p:nvPr/>
          </p:nvCxnSpPr>
          <p:spPr>
            <a:xfrm>
              <a:off x="2057400" y="3733800"/>
              <a:ext cx="0" cy="609600"/>
            </a:xfrm>
            <a:prstGeom prst="line">
              <a:avLst/>
            </a:prstGeom>
            <a:ln w="3810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1" name="TextBox 20"/>
          <p:cNvSpPr txBox="1"/>
          <p:nvPr/>
        </p:nvSpPr>
        <p:spPr>
          <a:xfrm>
            <a:off x="5241471" y="2800350"/>
            <a:ext cx="1524000" cy="381000"/>
          </a:xfrm>
          <a:prstGeom prst="rect">
            <a:avLst/>
          </a:prstGeom>
          <a:noFill/>
        </p:spPr>
        <p:txBody>
          <a:bodyPr anchor="ctr">
            <a:spAutoFit/>
          </a:bodyPr>
          <a:lstStyle/>
          <a:p>
            <a:pPr algn="ctr" fontAlgn="base">
              <a:spcBef>
                <a:spcPct val="0"/>
              </a:spcBef>
              <a:spcAft>
                <a:spcPct val="0"/>
              </a:spcAft>
              <a:defRPr/>
            </a:pPr>
            <a:r>
              <a:rPr lang="fr-FR" cap="all" dirty="0">
                <a:solidFill>
                  <a:prstClr val="black"/>
                </a:solidFill>
              </a:rPr>
              <a:t>NORMES</a:t>
            </a:r>
          </a:p>
        </p:txBody>
      </p:sp>
      <p:sp>
        <p:nvSpPr>
          <p:cNvPr id="26" name="TextBox 25"/>
          <p:cNvSpPr txBox="1"/>
          <p:nvPr/>
        </p:nvSpPr>
        <p:spPr>
          <a:xfrm>
            <a:off x="5257800" y="4114800"/>
            <a:ext cx="1524000" cy="381000"/>
          </a:xfrm>
          <a:prstGeom prst="rect">
            <a:avLst/>
          </a:prstGeom>
          <a:noFill/>
        </p:spPr>
        <p:txBody>
          <a:bodyPr anchor="ctr">
            <a:spAutoFit/>
          </a:bodyPr>
          <a:lstStyle/>
          <a:p>
            <a:pPr algn="ctr" fontAlgn="base">
              <a:spcBef>
                <a:spcPct val="0"/>
              </a:spcBef>
              <a:spcAft>
                <a:spcPct val="0"/>
              </a:spcAft>
              <a:defRPr/>
            </a:pPr>
            <a:r>
              <a:rPr lang="fr-FR" cap="all" dirty="0">
                <a:solidFill>
                  <a:prstClr val="white"/>
                </a:solidFill>
              </a:rPr>
              <a:t>VIOLENCE</a:t>
            </a:r>
          </a:p>
        </p:txBody>
      </p:sp>
      <p:sp>
        <p:nvSpPr>
          <p:cNvPr id="27" name="TextBox 26"/>
          <p:cNvSpPr txBox="1"/>
          <p:nvPr/>
        </p:nvSpPr>
        <p:spPr>
          <a:xfrm>
            <a:off x="5334000" y="3516086"/>
            <a:ext cx="1524000" cy="381000"/>
          </a:xfrm>
          <a:prstGeom prst="rect">
            <a:avLst/>
          </a:prstGeom>
          <a:noFill/>
        </p:spPr>
        <p:txBody>
          <a:bodyPr anchor="ctr">
            <a:spAutoFit/>
          </a:bodyPr>
          <a:lstStyle/>
          <a:p>
            <a:pPr algn="ctr" fontAlgn="base">
              <a:spcBef>
                <a:spcPct val="0"/>
              </a:spcBef>
              <a:spcAft>
                <a:spcPct val="0"/>
              </a:spcAft>
              <a:defRPr/>
            </a:pPr>
            <a:r>
              <a:rPr lang="fr-FR" cap="all" dirty="0">
                <a:solidFill>
                  <a:prstClr val="black"/>
                </a:solidFill>
              </a:rPr>
              <a:t>STRUCTURES</a:t>
            </a:r>
          </a:p>
        </p:txBody>
      </p:sp>
      <p:sp>
        <p:nvSpPr>
          <p:cNvPr id="28" name="TextBox 27"/>
          <p:cNvSpPr txBox="1"/>
          <p:nvPr/>
        </p:nvSpPr>
        <p:spPr>
          <a:xfrm>
            <a:off x="5257800" y="1676400"/>
            <a:ext cx="1524000" cy="381000"/>
          </a:xfrm>
          <a:prstGeom prst="rect">
            <a:avLst/>
          </a:prstGeom>
          <a:noFill/>
        </p:spPr>
        <p:txBody>
          <a:bodyPr anchor="ctr">
            <a:spAutoFit/>
          </a:bodyPr>
          <a:lstStyle/>
          <a:p>
            <a:pPr algn="ctr" fontAlgn="base">
              <a:spcBef>
                <a:spcPct val="0"/>
              </a:spcBef>
              <a:spcAft>
                <a:spcPct val="0"/>
              </a:spcAft>
              <a:defRPr/>
            </a:pPr>
            <a:r>
              <a:rPr lang="fr-FR" cap="all" dirty="0">
                <a:solidFill>
                  <a:prstClr val="black"/>
                </a:solidFill>
              </a:rPr>
              <a:t>POUVOIR</a:t>
            </a:r>
          </a:p>
        </p:txBody>
      </p:sp>
      <p:sp>
        <p:nvSpPr>
          <p:cNvPr id="30" name="TextBox 29"/>
          <p:cNvSpPr txBox="1"/>
          <p:nvPr/>
        </p:nvSpPr>
        <p:spPr>
          <a:xfrm rot="16200000">
            <a:off x="3390900" y="2857500"/>
            <a:ext cx="1524000" cy="381000"/>
          </a:xfrm>
          <a:prstGeom prst="rect">
            <a:avLst/>
          </a:prstGeom>
          <a:noFill/>
        </p:spPr>
        <p:txBody>
          <a:bodyPr anchor="ctr">
            <a:spAutoFit/>
          </a:bodyPr>
          <a:lstStyle/>
          <a:p>
            <a:pPr algn="ctr" fontAlgn="base">
              <a:spcBef>
                <a:spcPct val="0"/>
              </a:spcBef>
              <a:spcAft>
                <a:spcPct val="0"/>
              </a:spcAft>
              <a:defRPr/>
            </a:pPr>
            <a:r>
              <a:rPr lang="fr-FR" cap="all" dirty="0">
                <a:solidFill>
                  <a:prstClr val="black"/>
                </a:solidFill>
              </a:rPr>
              <a:t>RESSOURCES</a:t>
            </a:r>
          </a:p>
        </p:txBody>
      </p:sp>
      <p:sp>
        <p:nvSpPr>
          <p:cNvPr id="31" name="TextBox 30"/>
          <p:cNvSpPr txBox="1"/>
          <p:nvPr/>
        </p:nvSpPr>
        <p:spPr>
          <a:xfrm rot="5400000">
            <a:off x="6661944" y="2786856"/>
            <a:ext cx="2286000" cy="369888"/>
          </a:xfrm>
          <a:prstGeom prst="rect">
            <a:avLst/>
          </a:prstGeom>
          <a:noFill/>
        </p:spPr>
        <p:txBody>
          <a:bodyPr anchor="ctr">
            <a:spAutoFit/>
          </a:bodyPr>
          <a:lstStyle/>
          <a:p>
            <a:pPr algn="ctr" fontAlgn="base">
              <a:spcBef>
                <a:spcPct val="0"/>
              </a:spcBef>
              <a:spcAft>
                <a:spcPct val="0"/>
              </a:spcAft>
              <a:defRPr/>
            </a:pPr>
            <a:r>
              <a:rPr lang="fr-FR" cap="all" dirty="0">
                <a:solidFill>
                  <a:prstClr val="black"/>
                </a:solidFill>
              </a:rPr>
              <a:t>OPPORTUNITÉS</a:t>
            </a:r>
          </a:p>
        </p:txBody>
      </p:sp>
    </p:spTree>
    <p:extLst>
      <p:ext uri="{BB962C8B-B14F-4D97-AF65-F5344CB8AC3E}">
        <p14:creationId xmlns:p14="http://schemas.microsoft.com/office/powerpoint/2010/main" val="33282970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xit" presetSubtype="10" fill="hold" grpId="0" nodeType="clickEffect">
                                  <p:stCondLst>
                                    <p:cond delay="0"/>
                                  </p:stCondLst>
                                  <p:childTnLst>
                                    <p:animEffect transition="out" filter="blinds(horizontal)">
                                      <p:cBhvr>
                                        <p:cTn id="6" dur="500"/>
                                        <p:tgtEl>
                                          <p:spTgt spid="26"/>
                                        </p:tgtEl>
                                      </p:cBhvr>
                                    </p:animEffect>
                                    <p:set>
                                      <p:cBhvr>
                                        <p:cTn id="7" dur="1" fill="hold">
                                          <p:stCondLst>
                                            <p:cond delay="499"/>
                                          </p:stCondLst>
                                        </p:cTn>
                                        <p:tgtEl>
                                          <p:spTgt spid="26"/>
                                        </p:tgtEl>
                                        <p:attrNameLst>
                                          <p:attrName>style.visibility</p:attrName>
                                        </p:attrNameLst>
                                      </p:cBhvr>
                                      <p:to>
                                        <p:strVal val="hidden"/>
                                      </p:to>
                                    </p:set>
                                  </p:childTnLst>
                                </p:cTn>
                              </p:par>
                              <p:par>
                                <p:cTn id="8" presetID="3" presetClass="exit" presetSubtype="10" fill="hold" grpId="0" nodeType="withEffect">
                                  <p:stCondLst>
                                    <p:cond delay="0"/>
                                  </p:stCondLst>
                                  <p:childTnLst>
                                    <p:animEffect transition="out" filter="blinds(horizontal)">
                                      <p:cBhvr>
                                        <p:cTn id="9" dur="500"/>
                                        <p:tgtEl>
                                          <p:spTgt spid="3"/>
                                        </p:tgtEl>
                                      </p:cBhvr>
                                    </p:animEffect>
                                    <p:set>
                                      <p:cBhvr>
                                        <p:cTn id="10" dur="1" fill="hold">
                                          <p:stCondLst>
                                            <p:cond delay="499"/>
                                          </p:stCondLst>
                                        </p:cTn>
                                        <p:tgtEl>
                                          <p:spTgt spid="3"/>
                                        </p:tgtEl>
                                        <p:attrNameLst>
                                          <p:attrName>style.visibility</p:attrName>
                                        </p:attrNameLst>
                                      </p:cBhvr>
                                      <p:to>
                                        <p:strVal val="hidden"/>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xit" presetSubtype="10" fill="hold" grpId="0" nodeType="clickEffect">
                                  <p:stCondLst>
                                    <p:cond delay="0"/>
                                  </p:stCondLst>
                                  <p:childTnLst>
                                    <p:animEffect transition="out" filter="blinds(horizontal)">
                                      <p:cBhvr>
                                        <p:cTn id="14" dur="500"/>
                                        <p:tgtEl>
                                          <p:spTgt spid="21"/>
                                        </p:tgtEl>
                                      </p:cBhvr>
                                    </p:animEffect>
                                    <p:set>
                                      <p:cBhvr>
                                        <p:cTn id="15" dur="1" fill="hold">
                                          <p:stCondLst>
                                            <p:cond delay="499"/>
                                          </p:stCondLst>
                                        </p:cTn>
                                        <p:tgtEl>
                                          <p:spTgt spid="21"/>
                                        </p:tgtEl>
                                        <p:attrNameLst>
                                          <p:attrName>style.visibility</p:attrName>
                                        </p:attrNameLst>
                                      </p:cBhvr>
                                      <p:to>
                                        <p:strVal val="hidden"/>
                                      </p:to>
                                    </p:set>
                                  </p:childTnLst>
                                </p:cTn>
                              </p:par>
                              <p:par>
                                <p:cTn id="16" presetID="3" presetClass="exit" presetSubtype="10" fill="hold" grpId="0" nodeType="withEffect">
                                  <p:stCondLst>
                                    <p:cond delay="0"/>
                                  </p:stCondLst>
                                  <p:childTnLst>
                                    <p:animEffect transition="out" filter="blinds(horizontal)">
                                      <p:cBhvr>
                                        <p:cTn id="17" dur="500"/>
                                        <p:tgtEl>
                                          <p:spTgt spid="22"/>
                                        </p:tgtEl>
                                      </p:cBhvr>
                                    </p:animEffect>
                                    <p:set>
                                      <p:cBhvr>
                                        <p:cTn id="18" dur="1" fill="hold">
                                          <p:stCondLst>
                                            <p:cond delay="499"/>
                                          </p:stCondLst>
                                        </p:cTn>
                                        <p:tgtEl>
                                          <p:spTgt spid="22"/>
                                        </p:tgtEl>
                                        <p:attrNameLst>
                                          <p:attrName>style.visibility</p:attrName>
                                        </p:attrNameLst>
                                      </p:cBhvr>
                                      <p:to>
                                        <p:strVal val="hidden"/>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xit" presetSubtype="10" fill="hold" grpId="0" nodeType="clickEffect">
                                  <p:stCondLst>
                                    <p:cond delay="0"/>
                                  </p:stCondLst>
                                  <p:childTnLst>
                                    <p:animEffect transition="out" filter="blinds(horizontal)">
                                      <p:cBhvr>
                                        <p:cTn id="22" dur="500"/>
                                        <p:tgtEl>
                                          <p:spTgt spid="27"/>
                                        </p:tgtEl>
                                      </p:cBhvr>
                                    </p:animEffect>
                                    <p:set>
                                      <p:cBhvr>
                                        <p:cTn id="23" dur="1" fill="hold">
                                          <p:stCondLst>
                                            <p:cond delay="499"/>
                                          </p:stCondLst>
                                        </p:cTn>
                                        <p:tgtEl>
                                          <p:spTgt spid="27"/>
                                        </p:tgtEl>
                                        <p:attrNameLst>
                                          <p:attrName>style.visibility</p:attrName>
                                        </p:attrNameLst>
                                      </p:cBhvr>
                                      <p:to>
                                        <p:strVal val="hidden"/>
                                      </p:to>
                                    </p:set>
                                  </p:childTnLst>
                                </p:cTn>
                              </p:par>
                              <p:par>
                                <p:cTn id="24" presetID="3" presetClass="exit" presetSubtype="10" fill="hold" grpId="0" nodeType="withEffect">
                                  <p:stCondLst>
                                    <p:cond delay="0"/>
                                  </p:stCondLst>
                                  <p:childTnLst>
                                    <p:animEffect transition="out" filter="blinds(horizontal)">
                                      <p:cBhvr>
                                        <p:cTn id="25" dur="500"/>
                                        <p:tgtEl>
                                          <p:spTgt spid="23"/>
                                        </p:tgtEl>
                                      </p:cBhvr>
                                    </p:animEffect>
                                    <p:set>
                                      <p:cBhvr>
                                        <p:cTn id="26" dur="1" fill="hold">
                                          <p:stCondLst>
                                            <p:cond delay="4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2" grpId="0" animBg="1"/>
      <p:bldP spid="3" grpId="0" animBg="1"/>
      <p:bldP spid="21" grpId="0"/>
      <p:bldP spid="26"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Pratique tenant compte des traumatismes</a:t>
            </a:r>
          </a:p>
        </p:txBody>
      </p:sp>
      <p:sp>
        <p:nvSpPr>
          <p:cNvPr id="3" name="Content Placeholder 2"/>
          <p:cNvSpPr>
            <a:spLocks noGrp="1"/>
          </p:cNvSpPr>
          <p:nvPr>
            <p:ph idx="1"/>
          </p:nvPr>
        </p:nvSpPr>
        <p:spPr>
          <a:xfrm>
            <a:off x="975811" y="1612232"/>
            <a:ext cx="10141367" cy="4576178"/>
          </a:xfrm>
        </p:spPr>
        <p:txBody>
          <a:bodyPr/>
          <a:lstStyle/>
          <a:p>
            <a:pPr>
              <a:buClr>
                <a:schemeClr val="accent4">
                  <a:lumMod val="75000"/>
                </a:schemeClr>
              </a:buClr>
              <a:buFont typeface="Arial" panose="020B0604020202020204" pitchFamily="34" charset="0"/>
              <a:buChar char="•"/>
            </a:pPr>
            <a:r>
              <a:rPr lang="fr-FR" sz="2000" b="1" dirty="0"/>
              <a:t>Respect et regard positif</a:t>
            </a:r>
          </a:p>
          <a:p>
            <a:pPr lvl="1">
              <a:buClr>
                <a:schemeClr val="accent4">
                  <a:lumMod val="75000"/>
                </a:schemeClr>
              </a:buClr>
              <a:buFont typeface="Arial" panose="020B0604020202020204" pitchFamily="34" charset="0"/>
              <a:buChar char="•"/>
            </a:pPr>
            <a:r>
              <a:rPr lang="fr-FR" sz="2000" dirty="0"/>
              <a:t>Respect de la volonté de la survivante et du courage qu'il lui faut pour accéder à des services</a:t>
            </a:r>
          </a:p>
          <a:p>
            <a:pPr lvl="1">
              <a:buClr>
                <a:schemeClr val="accent4">
                  <a:lumMod val="75000"/>
                </a:schemeClr>
              </a:buClr>
              <a:buFont typeface="Arial" panose="020B0604020202020204" pitchFamily="34" charset="0"/>
              <a:buChar char="•"/>
            </a:pPr>
            <a:r>
              <a:rPr lang="fr-FR" sz="2000" dirty="0"/>
              <a:t>Reconnaître que la survivante peut guérir et se reconstruire en dépassant le traumatisme qu'elle a subi</a:t>
            </a:r>
          </a:p>
          <a:p>
            <a:pPr>
              <a:buClr>
                <a:schemeClr val="accent4">
                  <a:lumMod val="75000"/>
                </a:schemeClr>
              </a:buClr>
              <a:buFont typeface="Arial" panose="020B0604020202020204" pitchFamily="34" charset="0"/>
              <a:buChar char="•"/>
            </a:pPr>
            <a:r>
              <a:rPr lang="fr-FR" sz="2000" b="1" dirty="0"/>
              <a:t>Assurer la sécurité</a:t>
            </a:r>
          </a:p>
          <a:p>
            <a:pPr lvl="1">
              <a:buClr>
                <a:schemeClr val="accent4">
                  <a:lumMod val="75000"/>
                </a:schemeClr>
              </a:buClr>
              <a:buFont typeface="Arial" panose="020B0604020202020204" pitchFamily="34" charset="0"/>
              <a:buChar char="•"/>
            </a:pPr>
            <a:r>
              <a:rPr lang="fr-FR" sz="2000" dirty="0"/>
              <a:t>Physique – Exclure tout risque de violence physique de la part de l'intervenant ou d'autres prestataires de services</a:t>
            </a:r>
          </a:p>
          <a:p>
            <a:pPr lvl="1">
              <a:buClr>
                <a:schemeClr val="accent4">
                  <a:lumMod val="75000"/>
                </a:schemeClr>
              </a:buClr>
              <a:buFont typeface="Arial" panose="020B0604020202020204" pitchFamily="34" charset="0"/>
              <a:buChar char="•"/>
            </a:pPr>
            <a:r>
              <a:rPr lang="fr-FR" sz="2000" dirty="0"/>
              <a:t>Psychologique – Ne pas critiquer, juger, rejeter, humilier, interrompre, détester ou mal comprendre</a:t>
            </a:r>
          </a:p>
          <a:p>
            <a:pPr>
              <a:buClr>
                <a:schemeClr val="accent4">
                  <a:lumMod val="75000"/>
                </a:schemeClr>
              </a:buClr>
              <a:buFont typeface="Arial" panose="020B0604020202020204" pitchFamily="34" charset="0"/>
              <a:buChar char="•"/>
            </a:pPr>
            <a:r>
              <a:rPr lang="fr-FR" sz="2000" b="1" dirty="0"/>
              <a:t>Restaurer les liens entre la survivante et sa communauté</a:t>
            </a:r>
          </a:p>
          <a:p>
            <a:pPr lvl="1">
              <a:buClr>
                <a:schemeClr val="accent4">
                  <a:lumMod val="75000"/>
                </a:schemeClr>
              </a:buClr>
              <a:buFont typeface="Arial" panose="020B0604020202020204" pitchFamily="34" charset="0"/>
              <a:buChar char="•"/>
            </a:pPr>
            <a:r>
              <a:rPr lang="fr-FR" sz="2000" dirty="0"/>
              <a:t>Se rétablir dans le cadre des relations</a:t>
            </a:r>
          </a:p>
          <a:p>
            <a:pPr lvl="1">
              <a:buClr>
                <a:schemeClr val="accent4">
                  <a:lumMod val="75000"/>
                </a:schemeClr>
              </a:buClr>
              <a:buFont typeface="Arial" panose="020B0604020202020204" pitchFamily="34" charset="0"/>
              <a:buChar char="•"/>
            </a:pPr>
            <a:r>
              <a:rPr lang="fr-FR" sz="2000" dirty="0"/>
              <a:t>Restaurer la confiance et reconstruire l'autonomie, l'initiative, la capacité, l'identité et l'intimité </a:t>
            </a:r>
          </a:p>
        </p:txBody>
      </p:sp>
    </p:spTree>
    <p:extLst>
      <p:ext uri="{BB962C8B-B14F-4D97-AF65-F5344CB8AC3E}">
        <p14:creationId xmlns:p14="http://schemas.microsoft.com/office/powerpoint/2010/main" val="2168537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272" y="2629209"/>
            <a:ext cx="4769556" cy="1545564"/>
          </a:xfrm>
        </p:spPr>
        <p:txBody>
          <a:bodyPr>
            <a:normAutofit fontScale="90000"/>
          </a:bodyPr>
          <a:lstStyle/>
          <a:p>
            <a:r>
              <a:rPr lang="fr-FR" smtClean="0"/>
              <a:t>Activité : </a:t>
            </a:r>
            <a:r>
              <a:t/>
            </a:r>
            <a:br/>
            <a:r>
              <a:rPr lang="fr-FR" smtClean="0"/>
              <a:t>Réunir les théories </a:t>
            </a:r>
          </a:p>
        </p:txBody>
      </p:sp>
      <p:sp>
        <p:nvSpPr>
          <p:cNvPr id="3" name="Content Placeholder 2"/>
          <p:cNvSpPr>
            <a:spLocks noGrp="1"/>
          </p:cNvSpPr>
          <p:nvPr>
            <p:ph idx="1"/>
          </p:nvPr>
        </p:nvSpPr>
        <p:spPr>
          <a:xfrm>
            <a:off x="6951133" y="1241778"/>
            <a:ext cx="4478866" cy="5053469"/>
          </a:xfrm>
        </p:spPr>
        <p:txBody>
          <a:bodyPr/>
          <a:lstStyle/>
          <a:p>
            <a:r>
              <a:rPr lang="fr-FR" sz="2400" dirty="0"/>
              <a:t>Chaque groupe recevra un jeu de fiches sur lesquelles figurent des affirmations. </a:t>
            </a:r>
          </a:p>
          <a:p>
            <a:r>
              <a:rPr lang="fr-FR" sz="2400" dirty="0"/>
              <a:t>Par groupes, déterminez à laquelle de ces trois théories chaque affirmation se rapporte. </a:t>
            </a:r>
          </a:p>
          <a:p>
            <a:r>
              <a:rPr lang="fr-FR" sz="2400" dirty="0"/>
              <a:t>Ensuite avec l'ensemble du groupe, nous reviendrons discuter de la façon dont nous avons classé les affirmations. </a:t>
            </a:r>
          </a:p>
          <a:p>
            <a:pPr marL="0" indent="0">
              <a:buNone/>
            </a:pPr>
            <a:endParaRPr lang="fr-FR" sz="2400" dirty="0"/>
          </a:p>
        </p:txBody>
      </p:sp>
    </p:spTree>
    <p:extLst>
      <p:ext uri="{BB962C8B-B14F-4D97-AF65-F5344CB8AC3E}">
        <p14:creationId xmlns:p14="http://schemas.microsoft.com/office/powerpoint/2010/main" val="1498020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Gestion des cas axée sur les survivantes</a:t>
            </a:r>
          </a:p>
        </p:txBody>
      </p:sp>
      <p:sp>
        <p:nvSpPr>
          <p:cNvPr id="3" name="Content Placeholder 2"/>
          <p:cNvSpPr>
            <a:spLocks noGrp="1"/>
          </p:cNvSpPr>
          <p:nvPr>
            <p:ph idx="1"/>
          </p:nvPr>
        </p:nvSpPr>
        <p:spPr>
          <a:xfrm>
            <a:off x="1048001" y="1852863"/>
            <a:ext cx="9720262" cy="4022725"/>
          </a:xfrm>
        </p:spPr>
        <p:txBody>
          <a:bodyPr>
            <a:noAutofit/>
          </a:bodyPr>
          <a:lstStyle/>
          <a:p>
            <a:pPr indent="-457200">
              <a:buNone/>
            </a:pPr>
            <a:r>
              <a:rPr lang="fr-FR" sz="2400" b="1" dirty="0"/>
              <a:t>Les expériences, besoins, droits et décisions d'une survivante sont au centre de la relation de la gestion des cas qui est un espace permettant la guérison et l'autonomisation</a:t>
            </a:r>
          </a:p>
          <a:p>
            <a:pPr lvl="1" indent="-457200">
              <a:spcBef>
                <a:spcPts val="1200"/>
              </a:spcBef>
            </a:pPr>
            <a:r>
              <a:rPr lang="fr-FR" sz="2400" dirty="0"/>
              <a:t>Pratique du travail social standard consistant à évaluer les besoins et à fournir et/ou coordonner les services pour répondre à ces besoins et suivre les progrès accomplis </a:t>
            </a:r>
          </a:p>
          <a:p>
            <a:pPr lvl="1" indent="-457200"/>
            <a:r>
              <a:rPr lang="fr-FR" sz="2400" dirty="0"/>
              <a:t>Dans une optique qui reconnaît que les expériences que la survivante a vécues lui ont ôté toute dignité, l'ont privée de tout contrôle et ont brisé sa confiance dans les relations </a:t>
            </a:r>
          </a:p>
          <a:p>
            <a:pPr lvl="1" indent="-457200"/>
            <a:r>
              <a:rPr lang="fr-FR" sz="2400" b="1" dirty="0"/>
              <a:t>Établir avec la survivante une relation qui assure sa sécurité émotionnelle et physique, lui inspire confiance et lui permet de reprendre le contrôle de sa vie</a:t>
            </a:r>
          </a:p>
        </p:txBody>
      </p:sp>
    </p:spTree>
    <p:extLst>
      <p:ext uri="{BB962C8B-B14F-4D97-AF65-F5344CB8AC3E}">
        <p14:creationId xmlns:p14="http://schemas.microsoft.com/office/powerpoint/2010/main" val="1007702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272" y="2743509"/>
            <a:ext cx="4769556" cy="1545564"/>
          </a:xfrm>
        </p:spPr>
        <p:txBody>
          <a:bodyPr>
            <a:normAutofit fontScale="90000"/>
          </a:bodyPr>
          <a:lstStyle/>
          <a:p>
            <a:r>
              <a:rPr lang="fr-FR" smtClean="0"/>
              <a:t>Gestion des cas axée sur les survivantes</a:t>
            </a:r>
            <a:r>
              <a:t/>
            </a:r>
            <a:br/>
            <a:r>
              <a:t/>
            </a:r>
            <a:br/>
            <a:r>
              <a:rPr lang="fr-FR" smtClean="0"/>
              <a:t>De la théorie à la pratique</a:t>
            </a:r>
          </a:p>
        </p:txBody>
      </p:sp>
      <p:sp>
        <p:nvSpPr>
          <p:cNvPr id="3" name="Content Placeholder 2"/>
          <p:cNvSpPr>
            <a:spLocks noGrp="1"/>
          </p:cNvSpPr>
          <p:nvPr>
            <p:ph idx="1"/>
          </p:nvPr>
        </p:nvSpPr>
        <p:spPr>
          <a:xfrm>
            <a:off x="6339639" y="1162327"/>
            <a:ext cx="5033210" cy="5962373"/>
          </a:xfrm>
        </p:spPr>
        <p:txBody>
          <a:bodyPr>
            <a:noAutofit/>
          </a:bodyPr>
          <a:lstStyle/>
          <a:p>
            <a:r>
              <a:rPr lang="fr-FR" dirty="0"/>
              <a:t>À l'aide de notre étude de cas, vos groupes discuteront de ce à quoi pourrait ressembler la gestion des cas axée sur les survivantes dans cette situation particulière. </a:t>
            </a:r>
          </a:p>
          <a:p>
            <a:r>
              <a:rPr lang="fr-FR" b="1" dirty="0"/>
              <a:t>Intervenants –</a:t>
            </a:r>
            <a:r>
              <a:rPr lang="fr-FR" sz="1800" dirty="0" smtClean="0"/>
              <a:t> </a:t>
            </a:r>
            <a:r>
              <a:rPr lang="fr-FR" dirty="0"/>
              <a:t>Que pourriez-vous faire, selon vous, pour garantir que le processus de gestion des cas est axé sur les survivantes ? </a:t>
            </a:r>
          </a:p>
          <a:p>
            <a:r>
              <a:rPr lang="fr-FR" b="1" dirty="0"/>
              <a:t>Survivantes –</a:t>
            </a:r>
            <a:r>
              <a:rPr lang="fr-FR" sz="1800" dirty="0" smtClean="0"/>
              <a:t> </a:t>
            </a:r>
            <a:r>
              <a:rPr lang="fr-FR" dirty="0"/>
              <a:t>Qu'aimeriez-vous voir en tant que survivante pour vous aider à retrouver un sentiment de sécurité émotionnelle et physique, vous inspirer confiance et vous permettre de reprendre le contrôle de votre vie et d'avoir à nouveau du pouvoir ?</a:t>
            </a:r>
          </a:p>
          <a:p>
            <a:pPr algn="ctr"/>
            <a:endParaRPr lang="fr-FR" dirty="0"/>
          </a:p>
          <a:p>
            <a:pPr algn="ctr"/>
            <a:endParaRPr lang="fr-FR" dirty="0"/>
          </a:p>
        </p:txBody>
      </p:sp>
    </p:spTree>
    <p:extLst>
      <p:ext uri="{BB962C8B-B14F-4D97-AF65-F5344CB8AC3E}">
        <p14:creationId xmlns:p14="http://schemas.microsoft.com/office/powerpoint/2010/main" val="844789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522" y="2991159"/>
            <a:ext cx="4769556" cy="1545564"/>
          </a:xfrm>
        </p:spPr>
        <p:txBody>
          <a:bodyPr>
            <a:normAutofit/>
          </a:bodyPr>
          <a:lstStyle/>
          <a:p>
            <a:r>
              <a:rPr lang="fr-FR" smtClean="0"/>
              <a:t>Activité :</a:t>
            </a:r>
            <a:r>
              <a:t/>
            </a:r>
            <a:br/>
            <a:r>
              <a:rPr lang="fr-FR" smtClean="0"/>
              <a:t>Récapitulatif </a:t>
            </a:r>
          </a:p>
        </p:txBody>
      </p:sp>
      <p:sp>
        <p:nvSpPr>
          <p:cNvPr id="3" name="Content Placeholder 2"/>
          <p:cNvSpPr>
            <a:spLocks noGrp="1"/>
          </p:cNvSpPr>
          <p:nvPr>
            <p:ph idx="1"/>
          </p:nvPr>
        </p:nvSpPr>
        <p:spPr/>
        <p:txBody>
          <a:bodyPr>
            <a:noAutofit/>
          </a:bodyPr>
          <a:lstStyle/>
          <a:p>
            <a:pPr algn="ctr"/>
            <a:endParaRPr lang="fr-FR" sz="2400" dirty="0"/>
          </a:p>
          <a:p>
            <a:r>
              <a:rPr lang="fr-FR" sz="2400" b="1" dirty="0"/>
              <a:t>Travail social – Mouvement des femmes – Théorie du traumatisme </a:t>
            </a:r>
          </a:p>
          <a:p>
            <a:pPr>
              <a:buFont typeface="Arial" charset="0"/>
              <a:buChar char="•"/>
            </a:pPr>
            <a:r>
              <a:rPr lang="fr-FR" sz="2400" dirty="0"/>
              <a:t> Qu'est-ce qui était nouveau ? </a:t>
            </a:r>
          </a:p>
          <a:p>
            <a:pPr>
              <a:buFont typeface="Arial" charset="0"/>
              <a:buChar char="•"/>
            </a:pPr>
            <a:r>
              <a:rPr lang="fr-FR" sz="2400" dirty="0"/>
              <a:t> Qu'avez-vous trouvé intéressant ?</a:t>
            </a:r>
          </a:p>
          <a:p>
            <a:pPr>
              <a:buFont typeface="Arial" charset="0"/>
              <a:buChar char="•"/>
            </a:pPr>
            <a:r>
              <a:rPr lang="fr-FR" sz="2400" dirty="0"/>
              <a:t> Qu'est-ce qui vous a paru utile ?</a:t>
            </a:r>
          </a:p>
          <a:p>
            <a:pPr>
              <a:buFont typeface="Arial" charset="0"/>
              <a:buChar char="•"/>
            </a:pPr>
            <a:r>
              <a:rPr lang="fr-FR" sz="2400" dirty="0"/>
              <a:t> Qu'est-ce qui reste à éclaircir ?</a:t>
            </a:r>
          </a:p>
          <a:p>
            <a:pPr algn="ctr">
              <a:buFont typeface="Arial" charset="0"/>
              <a:buChar char="•"/>
            </a:pPr>
            <a:endParaRPr lang="fr-FR" sz="2400" dirty="0"/>
          </a:p>
        </p:txBody>
      </p:sp>
    </p:spTree>
    <p:extLst>
      <p:ext uri="{BB962C8B-B14F-4D97-AF65-F5344CB8AC3E}">
        <p14:creationId xmlns:p14="http://schemas.microsoft.com/office/powerpoint/2010/main" val="26619289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Conclusion</a:t>
            </a:r>
          </a:p>
        </p:txBody>
      </p:sp>
      <p:sp>
        <p:nvSpPr>
          <p:cNvPr id="3" name="Content Placeholder 2"/>
          <p:cNvSpPr>
            <a:spLocks noGrp="1"/>
          </p:cNvSpPr>
          <p:nvPr>
            <p:ph type="body" sz="quarter" idx="10"/>
          </p:nvPr>
        </p:nvSpPr>
        <p:spPr>
          <a:xfrm>
            <a:off x="3044193" y="2294319"/>
            <a:ext cx="6123869" cy="578554"/>
          </a:xfrm>
        </p:spPr>
        <p:txBody>
          <a:bodyPr>
            <a:noAutofit/>
          </a:bodyPr>
          <a:lstStyle/>
          <a:p>
            <a:pPr>
              <a:buClr>
                <a:schemeClr val="accent4">
                  <a:lumMod val="75000"/>
                </a:schemeClr>
              </a:buClr>
              <a:buNone/>
            </a:pPr>
            <a:r>
              <a:rPr lang="fr-FR" sz="3600" dirty="0"/>
              <a:t>DES QUESTIONS ?</a:t>
            </a:r>
          </a:p>
          <a:p>
            <a:pPr>
              <a:buClr>
                <a:schemeClr val="accent4">
                  <a:lumMod val="75000"/>
                </a:schemeClr>
              </a:buClr>
              <a:buFont typeface="Arial" panose="020B0604020202020204" pitchFamily="34" charset="0"/>
              <a:buChar char="•"/>
            </a:pPr>
            <a:endParaRPr lang="fr-FR" sz="3600" dirty="0">
              <a:cs typeface="Arial" panose="020B0604020202020204" pitchFamily="34" charset="0"/>
            </a:endParaRPr>
          </a:p>
          <a:p>
            <a:endParaRPr lang="fr-FR" sz="3600" dirty="0"/>
          </a:p>
        </p:txBody>
      </p:sp>
      <p:sp>
        <p:nvSpPr>
          <p:cNvPr id="4" name="Content Placeholder 2"/>
          <p:cNvSpPr>
            <a:spLocks noGrp="1"/>
          </p:cNvSpPr>
          <p:nvPr>
            <p:ph type="body" sz="quarter" idx="10"/>
          </p:nvPr>
        </p:nvSpPr>
        <p:spPr>
          <a:xfrm>
            <a:off x="3124404" y="3866446"/>
            <a:ext cx="6123869" cy="578554"/>
          </a:xfrm>
        </p:spPr>
        <p:txBody>
          <a:bodyPr>
            <a:noAutofit/>
          </a:bodyPr>
          <a:lstStyle/>
          <a:p>
            <a:pPr>
              <a:buClr>
                <a:schemeClr val="accent4">
                  <a:lumMod val="75000"/>
                </a:schemeClr>
              </a:buClr>
              <a:buNone/>
            </a:pPr>
            <a:r>
              <a:rPr lang="fr-FR" sz="3600" dirty="0">
                <a:solidFill>
                  <a:schemeClr val="accent5"/>
                </a:solidFill>
              </a:rPr>
              <a:t>DES DOUTES ?</a:t>
            </a:r>
          </a:p>
          <a:p>
            <a:pPr>
              <a:buClr>
                <a:schemeClr val="accent4">
                  <a:lumMod val="75000"/>
                </a:schemeClr>
              </a:buClr>
              <a:buFont typeface="Arial" panose="020B0604020202020204" pitchFamily="34" charset="0"/>
              <a:buChar char="•"/>
            </a:pPr>
            <a:endParaRPr lang="fr-FR" sz="3600" dirty="0">
              <a:cs typeface="Arial" panose="020B0604020202020204" pitchFamily="34" charset="0"/>
            </a:endParaRPr>
          </a:p>
          <a:p>
            <a:endParaRPr lang="fr-FR" sz="3600" dirty="0"/>
          </a:p>
        </p:txBody>
      </p:sp>
      <p:sp>
        <p:nvSpPr>
          <p:cNvPr id="5" name="Content Placeholder 2"/>
          <p:cNvSpPr>
            <a:spLocks noGrp="1"/>
          </p:cNvSpPr>
          <p:nvPr>
            <p:ph type="body" sz="quarter" idx="10"/>
          </p:nvPr>
        </p:nvSpPr>
        <p:spPr>
          <a:xfrm>
            <a:off x="3108362" y="5534824"/>
            <a:ext cx="6123869" cy="578554"/>
          </a:xfrm>
        </p:spPr>
        <p:txBody>
          <a:bodyPr>
            <a:noAutofit/>
          </a:bodyPr>
          <a:lstStyle/>
          <a:p>
            <a:pPr>
              <a:buClr>
                <a:schemeClr val="accent4">
                  <a:lumMod val="75000"/>
                </a:schemeClr>
              </a:buClr>
              <a:buNone/>
            </a:pPr>
            <a:r>
              <a:rPr lang="fr-FR" sz="3600" dirty="0">
                <a:solidFill>
                  <a:schemeClr val="accent6"/>
                </a:solidFill>
              </a:rPr>
              <a:t>DES IDÉES ?</a:t>
            </a:r>
          </a:p>
          <a:p>
            <a:pPr>
              <a:buClr>
                <a:schemeClr val="accent4">
                  <a:lumMod val="75000"/>
                </a:schemeClr>
              </a:buClr>
              <a:buFont typeface="Arial" panose="020B0604020202020204" pitchFamily="34" charset="0"/>
              <a:buChar char="•"/>
            </a:pPr>
            <a:endParaRPr lang="fr-FR" sz="3600" dirty="0">
              <a:solidFill>
                <a:schemeClr val="accent6"/>
              </a:solidFill>
              <a:cs typeface="Arial" panose="020B0604020202020204" pitchFamily="34" charset="0"/>
            </a:endParaRPr>
          </a:p>
          <a:p>
            <a:endParaRPr lang="fr-FR" sz="3600" dirty="0">
              <a:solidFill>
                <a:schemeClr val="accent6"/>
              </a:solidFill>
            </a:endParaRPr>
          </a:p>
        </p:txBody>
      </p:sp>
    </p:spTree>
    <p:extLst>
      <p:ext uri="{BB962C8B-B14F-4D97-AF65-F5344CB8AC3E}">
        <p14:creationId xmlns:p14="http://schemas.microsoft.com/office/powerpoint/2010/main" val="712827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eaLnBrk="1" fontAlgn="auto" hangingPunct="1">
              <a:spcAft>
                <a:spcPts val="0"/>
              </a:spcAft>
              <a:defRPr/>
            </a:pPr>
            <a:r>
              <a:rPr lang="fr-FR" smtClean="0"/>
              <a:t>Fondement théorique de l'approche axée sur les survivantes</a:t>
            </a: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r>
              <a:rPr lang="fr-FR" smtClean="0"/>
              <a:t>MODULE 7</a:t>
            </a:r>
          </a:p>
        </p:txBody>
      </p:sp>
      <p:cxnSp>
        <p:nvCxnSpPr>
          <p:cNvPr id="7" name="Straight Connector 6"/>
          <p:cNvCxnSpPr/>
          <p:nvPr/>
        </p:nvCxnSpPr>
        <p:spPr>
          <a:xfrm>
            <a:off x="1061787" y="5048836"/>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Objectifs </a:t>
            </a:r>
          </a:p>
        </p:txBody>
      </p:sp>
      <p:sp>
        <p:nvSpPr>
          <p:cNvPr id="5" name="Content Placeholder 4"/>
          <p:cNvSpPr>
            <a:spLocks noGrp="1"/>
          </p:cNvSpPr>
          <p:nvPr>
            <p:ph idx="1"/>
          </p:nvPr>
        </p:nvSpPr>
        <p:spPr>
          <a:xfrm>
            <a:off x="6882954" y="981093"/>
            <a:ext cx="4478866" cy="5053469"/>
          </a:xfrm>
        </p:spPr>
        <p:txBody>
          <a:bodyPr/>
          <a:lstStyle/>
          <a:p>
            <a:r>
              <a:rPr lang="fr-FR" sz="2400" dirty="0"/>
              <a:t>Comprendre les théories sous-tendant la gestion des cas</a:t>
            </a:r>
          </a:p>
          <a:p>
            <a:r>
              <a:rPr lang="fr-FR" sz="2400" dirty="0"/>
              <a:t>Reconnaître les VBG dans un contexte personnel, environnemental et social</a:t>
            </a:r>
          </a:p>
          <a:p>
            <a:r>
              <a:rPr lang="fr-FR" sz="2400" dirty="0"/>
              <a:t>Appliquer une approche de la gestion des cas axée sur les survivantes</a:t>
            </a:r>
          </a:p>
          <a:p>
            <a:endParaRPr lang="fr-FR" sz="2400" dirty="0"/>
          </a:p>
        </p:txBody>
      </p:sp>
    </p:spTree>
    <p:extLst>
      <p:ext uri="{BB962C8B-B14F-4D97-AF65-F5344CB8AC3E}">
        <p14:creationId xmlns:p14="http://schemas.microsoft.com/office/powerpoint/2010/main" val="553391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Approche de la gestion des cas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01655829"/>
              </p:ext>
            </p:extLst>
          </p:nvPr>
        </p:nvGraphicFramePr>
        <p:xfrm>
          <a:off x="6233779" y="505326"/>
          <a:ext cx="5525084" cy="58954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15352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Pratique du travail social </a:t>
            </a:r>
          </a:p>
        </p:txBody>
      </p:sp>
      <p:sp>
        <p:nvSpPr>
          <p:cNvPr id="3" name="Content Placeholder 2"/>
          <p:cNvSpPr>
            <a:spLocks noGrp="1"/>
          </p:cNvSpPr>
          <p:nvPr>
            <p:ph idx="1"/>
          </p:nvPr>
        </p:nvSpPr>
        <p:spPr/>
        <p:txBody>
          <a:bodyPr/>
          <a:lstStyle/>
          <a:p>
            <a:pPr algn="ctr"/>
            <a:r>
              <a:rPr lang="fr-FR" sz="2800" dirty="0"/>
              <a:t>Méthode utilisée pour fournir des services à une personne par laquelle le prestataire de services évalue ses besoins et organise, coordonne, surveille et promeut les multiples services à lui fournir pour répondre à ses besoins spécifiques.</a:t>
            </a:r>
          </a:p>
          <a:p>
            <a:pPr>
              <a:buClr>
                <a:schemeClr val="accent4">
                  <a:lumMod val="75000"/>
                </a:schemeClr>
              </a:buClr>
              <a:buFont typeface="Arial" panose="020B0604020202020204" pitchFamily="34" charset="0"/>
              <a:buChar char="•"/>
            </a:pPr>
            <a:r>
              <a:rPr lang="fr-FR" sz="2400" dirty="0"/>
              <a:t>Accéder à l'assistance</a:t>
            </a:r>
          </a:p>
          <a:p>
            <a:pPr>
              <a:buClr>
                <a:schemeClr val="accent4">
                  <a:lumMod val="75000"/>
                </a:schemeClr>
              </a:buClr>
              <a:buFont typeface="Arial" panose="020B0604020202020204" pitchFamily="34" charset="0"/>
              <a:buChar char="•"/>
            </a:pPr>
            <a:r>
              <a:rPr lang="fr-FR" sz="2400" dirty="0"/>
              <a:t>Guérir des expériences</a:t>
            </a:r>
          </a:p>
          <a:p>
            <a:pPr>
              <a:buClr>
                <a:schemeClr val="accent4">
                  <a:lumMod val="75000"/>
                </a:schemeClr>
              </a:buClr>
              <a:buFont typeface="Arial" panose="020B0604020202020204" pitchFamily="34" charset="0"/>
              <a:buChar char="•"/>
            </a:pPr>
            <a:r>
              <a:rPr lang="fr-FR" sz="2400" dirty="0"/>
              <a:t>Se sentir autonome </a:t>
            </a:r>
          </a:p>
        </p:txBody>
      </p:sp>
    </p:spTree>
    <p:extLst>
      <p:ext uri="{BB962C8B-B14F-4D97-AF65-F5344CB8AC3E}">
        <p14:creationId xmlns:p14="http://schemas.microsoft.com/office/powerpoint/2010/main" val="2011202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23"/>
          <p:cNvSpPr>
            <a:spLocks noChangeArrowheads="1"/>
          </p:cNvSpPr>
          <p:nvPr/>
        </p:nvSpPr>
        <p:spPr bwMode="auto">
          <a:xfrm>
            <a:off x="6864741" y="1591115"/>
            <a:ext cx="4876800" cy="5181600"/>
          </a:xfrm>
          <a:prstGeom prst="ellipse">
            <a:avLst/>
          </a:prstGeom>
          <a:solidFill>
            <a:schemeClr val="accent1"/>
          </a:solidFill>
          <a:ln>
            <a:noFill/>
          </a:ln>
          <a:effectLst>
            <a:outerShdw blurRad="40000" dist="23000" dir="5400000" rotWithShape="0">
              <a:srgbClr val="808080">
                <a:alpha val="34999"/>
              </a:srgbClr>
            </a:outerShdw>
          </a:effectLs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23" name="Oval 22"/>
          <p:cNvSpPr>
            <a:spLocks noChangeArrowheads="1"/>
          </p:cNvSpPr>
          <p:nvPr/>
        </p:nvSpPr>
        <p:spPr bwMode="auto">
          <a:xfrm>
            <a:off x="7886700" y="3097823"/>
            <a:ext cx="2819400" cy="3048000"/>
          </a:xfrm>
          <a:prstGeom prst="ellipse">
            <a:avLst/>
          </a:prstGeom>
          <a:solidFill>
            <a:schemeClr val="accent1">
              <a:lumMod val="40000"/>
              <a:lumOff val="60000"/>
            </a:schemeClr>
          </a:solidFill>
          <a:ln>
            <a:noFill/>
          </a:ln>
          <a:effectLst>
            <a:outerShdw blurRad="40000" dist="23000" dir="5400000" rotWithShape="0">
              <a:srgbClr val="808080">
                <a:alpha val="34999"/>
              </a:srgbClr>
            </a:outerShdw>
          </a:effectLs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22" name="Oval 21"/>
          <p:cNvSpPr>
            <a:spLocks noChangeArrowheads="1"/>
          </p:cNvSpPr>
          <p:nvPr/>
        </p:nvSpPr>
        <p:spPr bwMode="auto">
          <a:xfrm>
            <a:off x="8191500" y="3810000"/>
            <a:ext cx="2209800" cy="2362200"/>
          </a:xfrm>
          <a:prstGeom prst="ellipse">
            <a:avLst/>
          </a:prstGeom>
          <a:solidFill>
            <a:schemeClr val="bg1">
              <a:lumMod val="75000"/>
            </a:schemeClr>
          </a:solid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3" name="Oval 2"/>
          <p:cNvSpPr>
            <a:spLocks noChangeArrowheads="1"/>
          </p:cNvSpPr>
          <p:nvPr/>
        </p:nvSpPr>
        <p:spPr bwMode="auto">
          <a:xfrm>
            <a:off x="8426841" y="4424875"/>
            <a:ext cx="1752600" cy="1752600"/>
          </a:xfrm>
          <a:prstGeom prst="ellipse">
            <a:avLst/>
          </a:prstGeom>
          <a:solidFill>
            <a:schemeClr val="accent4">
              <a:lumMod val="60000"/>
              <a:lumOff val="40000"/>
            </a:schemeClr>
          </a:solid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21" name="TextBox 20"/>
          <p:cNvSpPr txBox="1"/>
          <p:nvPr/>
        </p:nvSpPr>
        <p:spPr>
          <a:xfrm>
            <a:off x="8482612" y="3872396"/>
            <a:ext cx="1847666" cy="646331"/>
          </a:xfrm>
          <a:prstGeom prst="rect">
            <a:avLst/>
          </a:prstGeom>
          <a:noFill/>
        </p:spPr>
        <p:txBody>
          <a:bodyPr wrap="square" anchor="ctr">
            <a:spAutoFit/>
          </a:bodyPr>
          <a:lstStyle/>
          <a:p>
            <a:pPr algn="ctr" fontAlgn="base">
              <a:spcBef>
                <a:spcPct val="0"/>
              </a:spcBef>
              <a:spcAft>
                <a:spcPct val="0"/>
              </a:spcAft>
              <a:defRPr/>
            </a:pPr>
            <a:r>
              <a:rPr lang="fr-FR" cap="all" dirty="0">
                <a:solidFill>
                  <a:prstClr val="black"/>
                </a:solidFill>
              </a:rPr>
              <a:t>Relations – Foyer</a:t>
            </a:r>
          </a:p>
        </p:txBody>
      </p:sp>
      <p:sp>
        <p:nvSpPr>
          <p:cNvPr id="26" name="TextBox 25"/>
          <p:cNvSpPr txBox="1"/>
          <p:nvPr/>
        </p:nvSpPr>
        <p:spPr>
          <a:xfrm>
            <a:off x="8499143" y="4930087"/>
            <a:ext cx="1676400" cy="646331"/>
          </a:xfrm>
          <a:prstGeom prst="rect">
            <a:avLst/>
          </a:prstGeom>
          <a:noFill/>
        </p:spPr>
        <p:txBody>
          <a:bodyPr anchor="ctr">
            <a:spAutoFit/>
          </a:bodyPr>
          <a:lstStyle/>
          <a:p>
            <a:pPr algn="ctr" fontAlgn="base">
              <a:spcBef>
                <a:spcPct val="0"/>
              </a:spcBef>
              <a:spcAft>
                <a:spcPct val="0"/>
              </a:spcAft>
              <a:defRPr/>
            </a:pPr>
            <a:r>
              <a:rPr lang="fr-FR" cap="all" dirty="0">
                <a:solidFill>
                  <a:prstClr val="white"/>
                </a:solidFill>
              </a:rPr>
              <a:t>Violence individuelle</a:t>
            </a:r>
          </a:p>
        </p:txBody>
      </p:sp>
      <p:sp>
        <p:nvSpPr>
          <p:cNvPr id="27" name="TextBox 26"/>
          <p:cNvSpPr txBox="1"/>
          <p:nvPr/>
        </p:nvSpPr>
        <p:spPr>
          <a:xfrm>
            <a:off x="8218856" y="3167139"/>
            <a:ext cx="2231288" cy="646331"/>
          </a:xfrm>
          <a:prstGeom prst="rect">
            <a:avLst/>
          </a:prstGeom>
          <a:noFill/>
        </p:spPr>
        <p:txBody>
          <a:bodyPr anchor="ctr">
            <a:spAutoFit/>
          </a:bodyPr>
          <a:lstStyle/>
          <a:p>
            <a:pPr algn="ctr" fontAlgn="base">
              <a:spcBef>
                <a:spcPct val="0"/>
              </a:spcBef>
              <a:spcAft>
                <a:spcPct val="0"/>
              </a:spcAft>
              <a:defRPr/>
            </a:pPr>
            <a:r>
              <a:rPr lang="fr-FR" cap="all" dirty="0">
                <a:solidFill>
                  <a:prstClr val="black"/>
                </a:solidFill>
              </a:rPr>
              <a:t>STRUCTURES communautaires</a:t>
            </a:r>
          </a:p>
        </p:txBody>
      </p:sp>
      <p:sp>
        <p:nvSpPr>
          <p:cNvPr id="28" name="TextBox 27"/>
          <p:cNvSpPr txBox="1"/>
          <p:nvPr/>
        </p:nvSpPr>
        <p:spPr>
          <a:xfrm>
            <a:off x="8369691" y="1978084"/>
            <a:ext cx="1866900" cy="923330"/>
          </a:xfrm>
          <a:prstGeom prst="rect">
            <a:avLst/>
          </a:prstGeom>
          <a:noFill/>
        </p:spPr>
        <p:txBody>
          <a:bodyPr wrap="square" anchor="ctr">
            <a:spAutoFit/>
          </a:bodyPr>
          <a:lstStyle/>
          <a:p>
            <a:pPr algn="ctr" fontAlgn="base">
              <a:spcBef>
                <a:spcPct val="0"/>
              </a:spcBef>
              <a:spcAft>
                <a:spcPct val="0"/>
              </a:spcAft>
              <a:defRPr/>
            </a:pPr>
            <a:r>
              <a:rPr lang="fr-FR" cap="all" dirty="0">
                <a:solidFill>
                  <a:schemeClr val="bg1"/>
                </a:solidFill>
              </a:rPr>
              <a:t>Société – Discrimination</a:t>
            </a:r>
          </a:p>
          <a:p>
            <a:pPr algn="ctr" fontAlgn="base">
              <a:spcBef>
                <a:spcPct val="0"/>
              </a:spcBef>
              <a:spcAft>
                <a:spcPct val="0"/>
              </a:spcAft>
              <a:defRPr/>
            </a:pPr>
            <a:r>
              <a:rPr lang="fr-FR" cap="all" dirty="0">
                <a:solidFill>
                  <a:schemeClr val="bg1"/>
                </a:solidFill>
              </a:rPr>
              <a:t>Oppression</a:t>
            </a:r>
          </a:p>
        </p:txBody>
      </p:sp>
      <p:sp>
        <p:nvSpPr>
          <p:cNvPr id="16" name="Title 1"/>
          <p:cNvSpPr>
            <a:spLocks noGrp="1"/>
          </p:cNvSpPr>
          <p:nvPr>
            <p:ph type="title"/>
          </p:nvPr>
        </p:nvSpPr>
        <p:spPr/>
        <p:txBody>
          <a:bodyPr/>
          <a:lstStyle/>
          <a:p>
            <a:r>
              <a:rPr lang="fr-FR" smtClean="0"/>
              <a:t>Travail social – Modèle écologique </a:t>
            </a:r>
          </a:p>
        </p:txBody>
      </p:sp>
      <p:sp>
        <p:nvSpPr>
          <p:cNvPr id="18" name="Content Placeholder 2"/>
          <p:cNvSpPr>
            <a:spLocks noGrp="1"/>
          </p:cNvSpPr>
          <p:nvPr>
            <p:ph idx="1"/>
          </p:nvPr>
        </p:nvSpPr>
        <p:spPr>
          <a:xfrm>
            <a:off x="494548" y="1852863"/>
            <a:ext cx="5882189" cy="4022725"/>
          </a:xfrm>
        </p:spPr>
        <p:txBody>
          <a:bodyPr/>
          <a:lstStyle/>
          <a:p>
            <a:pPr>
              <a:buClr>
                <a:schemeClr val="accent4">
                  <a:lumMod val="75000"/>
                </a:schemeClr>
              </a:buClr>
              <a:buFont typeface="Arial" panose="020B0604020202020204" pitchFamily="34" charset="0"/>
              <a:buChar char="•"/>
            </a:pPr>
            <a:r>
              <a:rPr lang="fr-FR" sz="2400" dirty="0"/>
              <a:t>Comprendre que chaque individu vit une relation qui a une influence réciproque sur son environnement physique et social, et qui doit être appréhendée dans le cadre de ce contexte</a:t>
            </a:r>
          </a:p>
          <a:p>
            <a:pPr>
              <a:buClr>
                <a:schemeClr val="accent4">
                  <a:lumMod val="75000"/>
                </a:schemeClr>
              </a:buClr>
              <a:buFont typeface="Arial" panose="020B0604020202020204" pitchFamily="34" charset="0"/>
              <a:buChar char="•"/>
            </a:pPr>
            <a:r>
              <a:rPr lang="fr-FR" sz="2400" dirty="0"/>
              <a:t>Reconnaître que l'injustice et l'oppression systématiques sous-tendent les nombreux défis auxquels sont confrontées les survivantes</a:t>
            </a:r>
          </a:p>
        </p:txBody>
      </p:sp>
    </p:spTree>
    <p:extLst>
      <p:ext uri="{BB962C8B-B14F-4D97-AF65-F5344CB8AC3E}">
        <p14:creationId xmlns:p14="http://schemas.microsoft.com/office/powerpoint/2010/main" val="1206970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Travail social – Perspective axée sur les forces</a:t>
            </a:r>
          </a:p>
        </p:txBody>
      </p:sp>
      <p:sp>
        <p:nvSpPr>
          <p:cNvPr id="3" name="Content Placeholder 2"/>
          <p:cNvSpPr>
            <a:spLocks noGrp="1"/>
          </p:cNvSpPr>
          <p:nvPr>
            <p:ph idx="1"/>
          </p:nvPr>
        </p:nvSpPr>
        <p:spPr>
          <a:xfrm>
            <a:off x="855496" y="1925052"/>
            <a:ext cx="9720262" cy="4022725"/>
          </a:xfrm>
        </p:spPr>
        <p:txBody>
          <a:bodyPr/>
          <a:lstStyle/>
          <a:p>
            <a:pPr>
              <a:buClr>
                <a:schemeClr val="accent4">
                  <a:lumMod val="75000"/>
                </a:schemeClr>
              </a:buClr>
              <a:buFont typeface="Arial" panose="020B0604020202020204" pitchFamily="34" charset="0"/>
              <a:buChar char="•"/>
            </a:pPr>
            <a:r>
              <a:rPr lang="fr-FR" sz="2400" dirty="0"/>
              <a:t>Comprendre, soutenir et renforcer la résilience et le potentiel de croissance et de développement</a:t>
            </a:r>
          </a:p>
          <a:p>
            <a:pPr>
              <a:buClr>
                <a:schemeClr val="accent4">
                  <a:lumMod val="75000"/>
                </a:schemeClr>
              </a:buClr>
              <a:buFont typeface="Arial" panose="020B0604020202020204" pitchFamily="34" charset="0"/>
              <a:buChar char="•"/>
            </a:pPr>
            <a:r>
              <a:rPr lang="fr-FR" sz="2400" dirty="0"/>
              <a:t>Interpersonnel </a:t>
            </a:r>
          </a:p>
          <a:p>
            <a:pPr lvl="1">
              <a:buClr>
                <a:schemeClr val="accent4">
                  <a:lumMod val="75000"/>
                </a:schemeClr>
              </a:buClr>
              <a:buFont typeface="Arial" panose="020B0604020202020204" pitchFamily="34" charset="0"/>
              <a:buChar char="•"/>
            </a:pPr>
            <a:r>
              <a:rPr lang="fr-FR" sz="2400" dirty="0"/>
              <a:t>Capacités</a:t>
            </a:r>
          </a:p>
          <a:p>
            <a:pPr lvl="1">
              <a:buClr>
                <a:schemeClr val="accent4">
                  <a:lumMod val="75000"/>
                </a:schemeClr>
              </a:buClr>
              <a:buFont typeface="Arial" panose="020B0604020202020204" pitchFamily="34" charset="0"/>
              <a:buChar char="•"/>
            </a:pPr>
            <a:r>
              <a:rPr lang="fr-FR" sz="2400" dirty="0"/>
              <a:t>Attitudes</a:t>
            </a:r>
          </a:p>
          <a:p>
            <a:pPr lvl="1">
              <a:buClr>
                <a:schemeClr val="accent4">
                  <a:lumMod val="75000"/>
                </a:schemeClr>
              </a:buClr>
              <a:buFont typeface="Arial" panose="020B0604020202020204" pitchFamily="34" charset="0"/>
              <a:buChar char="•"/>
            </a:pPr>
            <a:r>
              <a:rPr lang="fr-FR" sz="2400" dirty="0"/>
              <a:t>Compétences</a:t>
            </a:r>
          </a:p>
          <a:p>
            <a:pPr>
              <a:buClr>
                <a:schemeClr val="accent4">
                  <a:lumMod val="75000"/>
                </a:schemeClr>
              </a:buClr>
              <a:buFont typeface="Arial" panose="020B0604020202020204" pitchFamily="34" charset="0"/>
              <a:buChar char="•"/>
            </a:pPr>
            <a:r>
              <a:rPr lang="fr-FR" sz="2400" dirty="0"/>
              <a:t>Environnemental </a:t>
            </a:r>
          </a:p>
          <a:p>
            <a:pPr lvl="1">
              <a:buClr>
                <a:schemeClr val="accent4">
                  <a:lumMod val="75000"/>
                </a:schemeClr>
              </a:buClr>
              <a:buFont typeface="Arial" panose="020B0604020202020204" pitchFamily="34" charset="0"/>
              <a:buChar char="•"/>
            </a:pPr>
            <a:r>
              <a:rPr lang="fr-FR" sz="2400" dirty="0"/>
              <a:t>Communauté</a:t>
            </a:r>
          </a:p>
          <a:p>
            <a:pPr lvl="1">
              <a:buClr>
                <a:schemeClr val="accent4">
                  <a:lumMod val="75000"/>
                </a:schemeClr>
              </a:buClr>
              <a:buFont typeface="Arial" panose="020B0604020202020204" pitchFamily="34" charset="0"/>
              <a:buChar char="•"/>
            </a:pPr>
            <a:r>
              <a:rPr lang="fr-FR" sz="2400" dirty="0"/>
              <a:t>Famille </a:t>
            </a:r>
          </a:p>
          <a:p>
            <a:pPr lvl="1">
              <a:buClr>
                <a:schemeClr val="accent4">
                  <a:lumMod val="75000"/>
                </a:schemeClr>
              </a:buClr>
              <a:buFont typeface="Arial" panose="020B0604020202020204" pitchFamily="34" charset="0"/>
              <a:buChar char="•"/>
            </a:pPr>
            <a:r>
              <a:rPr lang="fr-FR" sz="2400" dirty="0"/>
              <a:t>Amis </a:t>
            </a:r>
          </a:p>
          <a:p>
            <a:pPr lvl="1">
              <a:buClr>
                <a:schemeClr val="accent4">
                  <a:lumMod val="75000"/>
                </a:schemeClr>
              </a:buClr>
              <a:buFont typeface="Arial" panose="020B0604020202020204" pitchFamily="34" charset="0"/>
              <a:buChar char="•"/>
            </a:pPr>
            <a:endParaRPr lang="fr-FR" sz="2400" dirty="0"/>
          </a:p>
        </p:txBody>
      </p:sp>
    </p:spTree>
    <p:extLst>
      <p:ext uri="{BB962C8B-B14F-4D97-AF65-F5344CB8AC3E}">
        <p14:creationId xmlns:p14="http://schemas.microsoft.com/office/powerpoint/2010/main" val="2634588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6572" y="2686359"/>
            <a:ext cx="4769556" cy="1545564"/>
          </a:xfrm>
        </p:spPr>
        <p:txBody>
          <a:bodyPr>
            <a:normAutofit fontScale="90000"/>
          </a:bodyPr>
          <a:lstStyle/>
          <a:p>
            <a:r>
              <a:rPr lang="fr-FR" smtClean="0"/>
              <a:t>Activité : Perspective axée sur les forces</a:t>
            </a:r>
          </a:p>
        </p:txBody>
      </p:sp>
      <p:sp>
        <p:nvSpPr>
          <p:cNvPr id="3" name="Content Placeholder 2"/>
          <p:cNvSpPr>
            <a:spLocks noGrp="1"/>
          </p:cNvSpPr>
          <p:nvPr>
            <p:ph idx="1"/>
          </p:nvPr>
        </p:nvSpPr>
        <p:spPr/>
        <p:txBody>
          <a:bodyPr/>
          <a:lstStyle/>
          <a:p>
            <a:r>
              <a:rPr lang="fr-FR" smtClean="0"/>
              <a:t>Par groupes, lisez l'étude de cas. Puis identifiez les forces de la survivante d'après l'étude de cas, et notez-les dans la catégorie à laquelle, selon vous, elles appartiennent sur la fiche de travail.</a:t>
            </a:r>
          </a:p>
          <a:p>
            <a:r>
              <a:rPr lang="fr-FR" smtClean="0"/>
              <a:t>Après quelques minutes, nous reviendrons en discuter avec l'ensemble du groupe. Avez-vous eu des difficultés à identifier les forces ? Comment pourriez-vous aider une survivante à identifier ses forces ? </a:t>
            </a:r>
          </a:p>
        </p:txBody>
      </p:sp>
    </p:spTree>
    <p:extLst>
      <p:ext uri="{BB962C8B-B14F-4D97-AF65-F5344CB8AC3E}">
        <p14:creationId xmlns:p14="http://schemas.microsoft.com/office/powerpoint/2010/main" val="2690615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Mouvement des femmes - Pouvoir </a:t>
            </a:r>
          </a:p>
        </p:txBody>
      </p:sp>
      <p:sp>
        <p:nvSpPr>
          <p:cNvPr id="3" name="Content Placeholder 2"/>
          <p:cNvSpPr>
            <a:spLocks noGrp="1"/>
          </p:cNvSpPr>
          <p:nvPr>
            <p:ph idx="1"/>
          </p:nvPr>
        </p:nvSpPr>
        <p:spPr/>
        <p:txBody>
          <a:bodyPr/>
          <a:lstStyle/>
          <a:p>
            <a:pPr>
              <a:buClr>
                <a:schemeClr val="accent4">
                  <a:lumMod val="75000"/>
                </a:schemeClr>
              </a:buClr>
              <a:buFont typeface="Arial" panose="020B0604020202020204" pitchFamily="34" charset="0"/>
              <a:buChar char="•"/>
            </a:pPr>
            <a:r>
              <a:rPr lang="fr-FR" sz="2400" dirty="0"/>
              <a:t>Les actes de violence à l'encontre des femmes les privent de leur autonomie </a:t>
            </a:r>
          </a:p>
          <a:p>
            <a:pPr>
              <a:buClr>
                <a:schemeClr val="accent4">
                  <a:lumMod val="75000"/>
                </a:schemeClr>
              </a:buClr>
              <a:buFont typeface="Arial" panose="020B0604020202020204" pitchFamily="34" charset="0"/>
              <a:buChar char="•"/>
            </a:pPr>
            <a:r>
              <a:rPr lang="fr-FR" sz="2400" dirty="0"/>
              <a:t>Abus de pouvoir de l'agresseur et usage/manipulation du contrôle par celui-ci </a:t>
            </a:r>
          </a:p>
          <a:p>
            <a:pPr>
              <a:buClr>
                <a:schemeClr val="accent4">
                  <a:lumMod val="75000"/>
                </a:schemeClr>
              </a:buClr>
              <a:buFont typeface="Arial" panose="020B0604020202020204" pitchFamily="34" charset="0"/>
              <a:buChar char="•"/>
            </a:pPr>
            <a:r>
              <a:rPr lang="fr-FR" sz="2400" dirty="0"/>
              <a:t>Exacerbé par le sentiment d'impuissance que ressentent les survivantes en vivant dans une société patriarcale </a:t>
            </a:r>
          </a:p>
          <a:p>
            <a:pPr>
              <a:buClr>
                <a:schemeClr val="accent4">
                  <a:lumMod val="75000"/>
                </a:schemeClr>
              </a:buClr>
              <a:buFont typeface="Arial" panose="020B0604020202020204" pitchFamily="34" charset="0"/>
              <a:buChar char="•"/>
            </a:pPr>
            <a:r>
              <a:rPr lang="fr-FR" sz="2400" dirty="0"/>
              <a:t>L'objectif est d'aider la survivante à établir des liens entre ses propres expériences et les inégalités de pouvoir contextuelles plus larges</a:t>
            </a:r>
          </a:p>
          <a:p>
            <a:endParaRPr lang="fr-FR" sz="2400" dirty="0"/>
          </a:p>
        </p:txBody>
      </p:sp>
    </p:spTree>
    <p:extLst>
      <p:ext uri="{BB962C8B-B14F-4D97-AF65-F5344CB8AC3E}">
        <p14:creationId xmlns:p14="http://schemas.microsoft.com/office/powerpoint/2010/main" val="13708056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ntegra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8743</TotalTime>
  <Words>2682</Words>
  <Application>Microsoft Office PowerPoint</Application>
  <PresentationFormat>Custom</PresentationFormat>
  <Paragraphs>234</Paragraphs>
  <Slides>18</Slides>
  <Notes>18</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Integral</vt:lpstr>
      <vt:lpstr>IRC-Module-Template-V2</vt:lpstr>
      <vt:lpstr>PowerPoint Presentation</vt:lpstr>
      <vt:lpstr>Fondement théorique de l'approche axée sur les survivantes</vt:lpstr>
      <vt:lpstr>Objectifs </vt:lpstr>
      <vt:lpstr>Approche de la gestion des cas</vt:lpstr>
      <vt:lpstr>Pratique du travail social </vt:lpstr>
      <vt:lpstr>Travail social – Modèle écologique </vt:lpstr>
      <vt:lpstr>Travail social – Perspective axée sur les forces</vt:lpstr>
      <vt:lpstr>Activité : Perspective axée sur les forces</vt:lpstr>
      <vt:lpstr>Mouvement des femmes - Pouvoir </vt:lpstr>
      <vt:lpstr>Mouvement des femmes - Autonomisation</vt:lpstr>
      <vt:lpstr>  Activité : Mouvement des femmes</vt:lpstr>
      <vt:lpstr>PowerPoint Presentation</vt:lpstr>
      <vt:lpstr>Pratique tenant compte des traumatismes</vt:lpstr>
      <vt:lpstr>Activité :  Réunir les théories </vt:lpstr>
      <vt:lpstr>Gestion des cas axée sur les survivantes</vt:lpstr>
      <vt:lpstr>Gestion des cas axée sur les survivantes  De la théorie à la pratique</vt:lpstr>
      <vt:lpstr>Activité : Récapitulatif </vt:lpstr>
      <vt:lpstr>Conclusion</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Jessica Aguilera</cp:lastModifiedBy>
  <cp:revision>121</cp:revision>
  <dcterms:created xsi:type="dcterms:W3CDTF">2016-02-16T15:51:51Z</dcterms:created>
  <dcterms:modified xsi:type="dcterms:W3CDTF">2017-07-21T08:58:58Z</dcterms:modified>
</cp:coreProperties>
</file>